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24" r:id="rId2"/>
    <p:sldId id="350" r:id="rId3"/>
    <p:sldId id="343" r:id="rId4"/>
    <p:sldId id="349" r:id="rId5"/>
    <p:sldId id="326" r:id="rId6"/>
    <p:sldId id="327" r:id="rId7"/>
    <p:sldId id="345" r:id="rId8"/>
    <p:sldId id="328" r:id="rId9"/>
    <p:sldId id="347" r:id="rId10"/>
    <p:sldId id="332" r:id="rId11"/>
    <p:sldId id="338" r:id="rId12"/>
    <p:sldId id="329" r:id="rId13"/>
    <p:sldId id="336" r:id="rId14"/>
    <p:sldId id="335" r:id="rId15"/>
    <p:sldId id="333" r:id="rId16"/>
    <p:sldId id="334" r:id="rId17"/>
    <p:sldId id="341" r:id="rId18"/>
    <p:sldId id="340" r:id="rId19"/>
  </p:sldIdLst>
  <p:sldSz cx="10261600" cy="7200900"/>
  <p:notesSz cx="6797675" cy="9926638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4173">
          <p15:clr>
            <a:srgbClr val="A4A3A4"/>
          </p15:clr>
        </p15:guide>
        <p15:guide id="2" pos="10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039878"/>
    <a:srgbClr val="257F56"/>
    <a:srgbClr val="006600"/>
    <a:srgbClr val="DCF8E5"/>
    <a:srgbClr val="336600"/>
    <a:srgbClr val="008000"/>
    <a:srgbClr val="DCF8F3"/>
    <a:srgbClr val="D8F2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24" autoAdjust="0"/>
    <p:restoredTop sz="94624" autoAdjust="0"/>
  </p:normalViewPr>
  <p:slideViewPr>
    <p:cSldViewPr showGuides="1">
      <p:cViewPr varScale="1">
        <p:scale>
          <a:sx n="67" d="100"/>
          <a:sy n="67" d="100"/>
        </p:scale>
        <p:origin x="1428" y="66"/>
      </p:cViewPr>
      <p:guideLst>
        <p:guide orient="horz" pos="4173"/>
        <p:guide pos="100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Sloupec1</c:v>
                </c:pt>
              </c:strCache>
            </c:strRef>
          </c:tx>
          <c:spPr>
            <a:solidFill>
              <a:srgbClr val="808080"/>
            </a:solidFill>
            <a:effectLst>
              <a:outerShdw blurRad="114300" dist="38100" dir="18900000" sx="101000" sy="101000" algn="bl" rotWithShape="0">
                <a:srgbClr val="000000">
                  <a:alpha val="33000"/>
                </a:srgbClr>
              </a:outerShdw>
            </a:effectLst>
          </c:spPr>
          <c:invertIfNegative val="0"/>
          <c:cat>
            <c:numRef>
              <c:f>List1!$A$2:$A$7</c:f>
              <c:numCache>
                <c:formatCode>General</c:formatCode>
                <c:ptCount val="6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</c:numCache>
            </c:numRef>
          </c:cat>
          <c:val>
            <c:numRef>
              <c:f>List1!$B$2:$B$7</c:f>
              <c:numCache>
                <c:formatCode>General</c:formatCode>
                <c:ptCount val="6"/>
                <c:pt idx="0">
                  <c:v>246650</c:v>
                </c:pt>
                <c:pt idx="1">
                  <c:v>315935</c:v>
                </c:pt>
                <c:pt idx="2">
                  <c:v>338756</c:v>
                </c:pt>
                <c:pt idx="3">
                  <c:v>356588</c:v>
                </c:pt>
                <c:pt idx="4">
                  <c:v>366325</c:v>
                </c:pt>
                <c:pt idx="5" formatCode="#,##0">
                  <c:v>374808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1107992"/>
        <c:axId val="391100152"/>
      </c:barChart>
      <c:catAx>
        <c:axId val="3911079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3"/>
            </a:pPr>
            <a:endParaRPr lang="cs-CZ"/>
          </a:p>
        </c:txPr>
        <c:crossAx val="391100152"/>
        <c:crosses val="autoZero"/>
        <c:auto val="1"/>
        <c:lblAlgn val="ctr"/>
        <c:lblOffset val="100"/>
        <c:noMultiLvlLbl val="0"/>
      </c:catAx>
      <c:valAx>
        <c:axId val="3911001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3"/>
            </a:pPr>
            <a:endParaRPr lang="cs-CZ"/>
          </a:p>
        </c:txPr>
        <c:crossAx val="391107992"/>
        <c:crosses val="autoZero"/>
        <c:crossBetween val="between"/>
      </c:valAx>
      <c:spPr>
        <a:noFill/>
        <a:ln w="25504">
          <a:noFill/>
        </a:ln>
      </c:spPr>
    </c:plotArea>
    <c:plotVisOnly val="1"/>
    <c:dispBlanksAs val="gap"/>
    <c:showDLblsOverMax val="0"/>
  </c:chart>
  <c:txPr>
    <a:bodyPr/>
    <a:lstStyle/>
    <a:p>
      <a:pPr>
        <a:defRPr sz="1804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2895433967481516E-2"/>
          <c:y val="0.17083257510008668"/>
          <c:w val="0.7544813482098186"/>
          <c:h val="0.73611208320501698"/>
        </c:manualLayout>
      </c:layout>
      <c:pie3D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Prodej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Lbls>
            <c:dLbl>
              <c:idx val="0"/>
              <c:layout>
                <c:manualLayout>
                  <c:x val="6.7894914794324093E-2"/>
                  <c:y val="-8.2967748257230065E-2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b="1" dirty="0" err="1"/>
                      <a:t>Zahraniční</a:t>
                    </a:r>
                    <a:r>
                      <a:rPr lang="en-US" sz="800" b="1" dirty="0"/>
                      <a:t> </a:t>
                    </a:r>
                    <a:r>
                      <a:rPr lang="en-US" sz="800" b="1" dirty="0" err="1" smtClean="0"/>
                      <a:t>doprava</a:t>
                    </a:r>
                    <a:endParaRPr lang="en-US" sz="800" b="1" dirty="0" smtClean="0"/>
                  </a:p>
                  <a:p>
                    <a:pPr>
                      <a:defRPr sz="800" b="1"/>
                    </a:pPr>
                    <a:r>
                      <a:rPr lang="en-US" sz="800" b="1" dirty="0" smtClean="0"/>
                      <a:t>80,38%</a:t>
                    </a:r>
                    <a:endParaRPr lang="en-US" sz="800" b="1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331817517541679E-2"/>
                  <c:y val="0.25901327899717236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b="1" dirty="0" err="1"/>
                      <a:t>Vnitrostátní</a:t>
                    </a:r>
                    <a:r>
                      <a:rPr lang="en-US" sz="800" b="1" dirty="0"/>
                      <a:t> </a:t>
                    </a:r>
                    <a:r>
                      <a:rPr lang="en-US" sz="800" b="1" dirty="0" err="1" smtClean="0"/>
                      <a:t>doprava</a:t>
                    </a:r>
                    <a:r>
                      <a:rPr lang="en-US" sz="800" b="1" dirty="0" smtClean="0"/>
                      <a:t> 9,74%</a:t>
                    </a:r>
                    <a:endParaRPr lang="en-US" sz="800" b="1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7.4392789879339602E-2"/>
                  <c:y val="7.6300301172030918E-2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dirty="0" err="1"/>
                      <a:t>Skladování</a:t>
                    </a:r>
                    <a:r>
                      <a:rPr lang="en-US" sz="800" dirty="0"/>
                      <a:t> a </a:t>
                    </a:r>
                    <a:r>
                      <a:rPr lang="en-US" sz="800" dirty="0" err="1" smtClean="0"/>
                      <a:t>manipulace</a:t>
                    </a:r>
                    <a:r>
                      <a:rPr lang="en-US" sz="800" dirty="0" smtClean="0"/>
                      <a:t>  7,47%</a:t>
                    </a:r>
                    <a:endParaRPr lang="en-US" sz="800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7.9208544472129674E-2"/>
                  <c:y val="-2.5579523502897612E-2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dirty="0" err="1"/>
                      <a:t>Výroba</a:t>
                    </a:r>
                    <a:r>
                      <a:rPr lang="en-US" sz="800" dirty="0"/>
                      <a:t> a </a:t>
                    </a:r>
                    <a:r>
                      <a:rPr lang="en-US" sz="800" dirty="0" err="1" smtClean="0"/>
                      <a:t>montáž</a:t>
                    </a:r>
                    <a:r>
                      <a:rPr lang="en-US" sz="800" dirty="0" smtClean="0"/>
                      <a:t> 0,42%</a:t>
                    </a:r>
                    <a:endParaRPr lang="en-US" sz="800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5.1375803009387377E-2"/>
                  <c:y val="-4.387335871664938E-2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dirty="0"/>
                      <a:t>Celní </a:t>
                    </a:r>
                    <a:r>
                      <a:rPr lang="en-US" sz="800" dirty="0" err="1" smtClean="0"/>
                      <a:t>služby</a:t>
                    </a:r>
                    <a:r>
                      <a:rPr lang="en-US" sz="800" dirty="0" smtClean="0"/>
                      <a:t> 1,01%</a:t>
                    </a:r>
                    <a:endParaRPr lang="en-US" sz="800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0.25530077722048405"/>
                  <c:y val="-5.1651082057168451E-2"/>
                </c:manualLayout>
              </c:layout>
              <c:tx>
                <c:rich>
                  <a:bodyPr/>
                  <a:lstStyle/>
                  <a:p>
                    <a:pPr>
                      <a:defRPr sz="800" b="1"/>
                    </a:pPr>
                    <a:r>
                      <a:rPr lang="en-US" sz="800" dirty="0" err="1" smtClean="0"/>
                      <a:t>Ostatní</a:t>
                    </a:r>
                    <a:r>
                      <a:rPr lang="en-US" sz="800" dirty="0" smtClean="0"/>
                      <a:t> 0,97%</a:t>
                    </a:r>
                    <a:endParaRPr lang="en-US" sz="800" dirty="0"/>
                  </a:p>
                </c:rich>
              </c:tx>
              <c:spPr/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 w="25408">
                <a:noFill/>
              </a:ln>
            </c:spPr>
            <c:txPr>
              <a:bodyPr/>
              <a:lstStyle/>
              <a:p>
                <a:pPr>
                  <a:defRPr sz="800"/>
                </a:pPr>
                <a:endParaRPr lang="cs-CZ"/>
              </a:p>
            </c:txPr>
            <c:dLblPos val="bestFit"/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List1!$A$2:$A$7</c:f>
              <c:strCache>
                <c:ptCount val="6"/>
                <c:pt idx="0">
                  <c:v>Zahraniční doprava</c:v>
                </c:pt>
                <c:pt idx="1">
                  <c:v>Vnitrostátní doprava</c:v>
                </c:pt>
                <c:pt idx="2">
                  <c:v>Skladování a manipulace</c:v>
                </c:pt>
                <c:pt idx="3">
                  <c:v>Výroba a montáž</c:v>
                </c:pt>
                <c:pt idx="4">
                  <c:v>Celní služby</c:v>
                </c:pt>
                <c:pt idx="5">
                  <c:v>Ostatní</c:v>
                </c:pt>
              </c:strCache>
            </c:strRef>
          </c:cat>
          <c:val>
            <c:numRef>
              <c:f>List1!$B$2:$B$7</c:f>
              <c:numCache>
                <c:formatCode>General</c:formatCode>
                <c:ptCount val="6"/>
                <c:pt idx="0">
                  <c:v>0.79100000000000004</c:v>
                </c:pt>
                <c:pt idx="1">
                  <c:v>0.126</c:v>
                </c:pt>
                <c:pt idx="2">
                  <c:v>6.2E-2</c:v>
                </c:pt>
                <c:pt idx="3">
                  <c:v>6.0000000000000001E-3</c:v>
                </c:pt>
                <c:pt idx="4">
                  <c:v>0.01</c:v>
                </c:pt>
                <c:pt idx="5">
                  <c:v>8.9999999999999993E-3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8">
          <a:noFill/>
        </a:ln>
      </c:spPr>
    </c:plotArea>
    <c:plotVisOnly val="1"/>
    <c:dispBlanksAs val="zero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423605D8-C117-4F98-9F3C-15723A04454F}" type="datetimeFigureOut">
              <a:rPr lang="cs-CZ"/>
              <a:pPr>
                <a:defRPr/>
              </a:pPr>
              <a:t>12. 10. 2015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25DF2044-C421-4424-A8F0-EF303CAD6AC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1001320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94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47713" y="744538"/>
            <a:ext cx="53054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3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3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D5EF14B0-9A07-4514-A9C4-8173BB47C37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4370416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02CCD76-3112-42B7-9D79-F22D920C8CA8}" type="slidenum">
              <a:rPr lang="cs-CZ" altLang="cs-CZ" sz="1200"/>
              <a:pPr/>
              <a:t>1</a:t>
            </a:fld>
            <a:endParaRPr lang="cs-CZ" altLang="cs-CZ" sz="1200"/>
          </a:p>
        </p:txBody>
      </p:sp>
    </p:spTree>
    <p:extLst>
      <p:ext uri="{BB962C8B-B14F-4D97-AF65-F5344CB8AC3E}">
        <p14:creationId xmlns:p14="http://schemas.microsoft.com/office/powerpoint/2010/main" val="2283970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 smtClean="0"/>
          </a:p>
        </p:txBody>
      </p:sp>
      <p:sp>
        <p:nvSpPr>
          <p:cNvPr id="2150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1565B41-EAFF-4EE4-BEDF-3179D2E7BA7F}" type="slidenum">
              <a:rPr lang="cs-CZ" altLang="cs-CZ" sz="1200"/>
              <a:pPr/>
              <a:t>5</a:t>
            </a:fld>
            <a:endParaRPr lang="cs-CZ" altLang="cs-CZ" sz="1200"/>
          </a:p>
        </p:txBody>
      </p:sp>
    </p:spTree>
    <p:extLst>
      <p:ext uri="{BB962C8B-B14F-4D97-AF65-F5344CB8AC3E}">
        <p14:creationId xmlns:p14="http://schemas.microsoft.com/office/powerpoint/2010/main" val="393775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69938" y="2236788"/>
            <a:ext cx="8721725" cy="15430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39875" y="4079875"/>
            <a:ext cx="7181850" cy="1841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612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2763" y="1679575"/>
            <a:ext cx="9236075" cy="4752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5433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1213" y="4627563"/>
            <a:ext cx="8721725" cy="143033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11213" y="3052763"/>
            <a:ext cx="8721725" cy="15748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87661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1837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07000" y="1679575"/>
            <a:ext cx="4541838" cy="475297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288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12763" y="1611313"/>
            <a:ext cx="4533900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2763" y="2284413"/>
            <a:ext cx="4533900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213350" y="1611313"/>
            <a:ext cx="4535488" cy="6731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213350" y="2284413"/>
            <a:ext cx="4535488" cy="414813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79188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4098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72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7338"/>
            <a:ext cx="3376612" cy="121920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011613" y="287338"/>
            <a:ext cx="5737225" cy="614521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12763" y="1506538"/>
            <a:ext cx="3376612" cy="49260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1236108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11363" y="5040313"/>
            <a:ext cx="6156325" cy="59531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011363" y="642938"/>
            <a:ext cx="6156325" cy="4321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011363" y="5635625"/>
            <a:ext cx="6156325" cy="8445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6132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12763" y="1679575"/>
            <a:ext cx="9236075" cy="47529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987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440613" y="288925"/>
            <a:ext cx="2308225" cy="61436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12763" y="288925"/>
            <a:ext cx="6775450" cy="61436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1558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512763" y="288925"/>
            <a:ext cx="9236075" cy="61436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746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12763" y="288925"/>
            <a:ext cx="9236075" cy="120015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2763" y="1679575"/>
            <a:ext cx="4541837" cy="47529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207000" y="1679575"/>
            <a:ext cx="4541838" cy="23002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207000" y="4132263"/>
            <a:ext cx="4541838" cy="23002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hdr="0" ftr="0" dt="0"/>
  <p:txStyles>
    <p:titleStyle>
      <a:lvl1pPr algn="ctr" defTabSz="99853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9853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2pPr>
      <a:lvl3pPr algn="ctr" defTabSz="99853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3pPr>
      <a:lvl4pPr algn="ctr" defTabSz="99853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4pPr>
      <a:lvl5pPr algn="ctr" defTabSz="998538" rtl="0" eaLnBrk="0" fontAlgn="base" hangingPunct="0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5pPr>
      <a:lvl6pPr marL="457200" algn="ctr" defTabSz="998538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6pPr>
      <a:lvl7pPr marL="914400" algn="ctr" defTabSz="998538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7pPr>
      <a:lvl8pPr marL="1371600" algn="ctr" defTabSz="998538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8pPr>
      <a:lvl9pPr marL="1828800" algn="ctr" defTabSz="998538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pitchFamily="34" charset="0"/>
        </a:defRPr>
      </a:lvl9pPr>
    </p:titleStyle>
    <p:bodyStyle>
      <a:lvl1pPr marL="374650" indent="-374650" algn="l" defTabSz="998538" rtl="0" eaLnBrk="0" fontAlgn="base" hangingPunct="0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11213" indent="-312738" algn="l" defTabSz="998538" rtl="0" eaLnBrk="0" fontAlgn="base" hangingPunct="0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</a:defRPr>
      </a:lvl2pPr>
      <a:lvl3pPr marL="1247775" indent="-249238" algn="l" defTabSz="998538" rtl="0" eaLnBrk="0" fontAlgn="base" hangingPunct="0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</a:defRPr>
      </a:lvl3pPr>
      <a:lvl4pPr marL="1746250" indent="-249238" algn="l" defTabSz="998538" rtl="0" eaLnBrk="0" fontAlgn="base" hangingPunct="0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</a:defRPr>
      </a:lvl4pPr>
      <a:lvl5pPr marL="2241550" indent="-246063" algn="l" defTabSz="998538" rtl="0" eaLnBrk="0" fontAlgn="base" hangingPunct="0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5pPr>
      <a:lvl6pPr marL="2698750" indent="-246063" algn="l" defTabSz="9985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6pPr>
      <a:lvl7pPr marL="3155950" indent="-246063" algn="l" defTabSz="9985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7pPr>
      <a:lvl8pPr marL="3613150" indent="-246063" algn="l" defTabSz="9985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8pPr>
      <a:lvl9pPr marL="4070350" indent="-246063" algn="l" defTabSz="998538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eg"/><Relationship Id="rId5" Type="http://schemas.openxmlformats.org/officeDocument/2006/relationships/image" Target="../media/image8.jpe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eg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1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5" Type="http://schemas.openxmlformats.org/officeDocument/2006/relationships/image" Target="../media/image8.jpe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8.jpe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6388" y="360363"/>
            <a:ext cx="9720262" cy="78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51" name="TextovéPole 11"/>
          <p:cNvSpPr txBox="1">
            <a:spLocks noChangeArrowheads="1"/>
          </p:cNvSpPr>
          <p:nvPr/>
        </p:nvSpPr>
        <p:spPr bwMode="auto">
          <a:xfrm>
            <a:off x="593725" y="504825"/>
            <a:ext cx="4465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 err="1">
                <a:solidFill>
                  <a:srgbClr val="DCF8E5"/>
                </a:solidFill>
                <a:latin typeface="Calibri" panose="020F0502020204030204" pitchFamily="34" charset="0"/>
              </a:rPr>
              <a:t>Spedition</a:t>
            </a:r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 FEICO, spol. s r.o.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2052" name="TextovéPole 11"/>
          <p:cNvSpPr txBox="1">
            <a:spLocks noChangeArrowheads="1"/>
          </p:cNvSpPr>
          <p:nvPr/>
        </p:nvSpPr>
        <p:spPr bwMode="auto">
          <a:xfrm>
            <a:off x="1890440" y="4685717"/>
            <a:ext cx="37433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4000" i="1" dirty="0">
                <a:latin typeface="Calibri" panose="020F0502020204030204" pitchFamily="34" charset="0"/>
              </a:rPr>
              <a:t>PREZENTACE</a:t>
            </a:r>
          </a:p>
        </p:txBody>
      </p:sp>
      <p:pic>
        <p:nvPicPr>
          <p:cNvPr id="2053" name="Obrázek 9" descr="logo_FEICO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520950"/>
            <a:ext cx="628967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3128" y="5200550"/>
            <a:ext cx="1469908" cy="15240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10"/>
          <p:cNvGrpSpPr>
            <a:grpSpLocks/>
          </p:cNvGrpSpPr>
          <p:nvPr/>
        </p:nvGrpSpPr>
        <p:grpSpPr bwMode="auto">
          <a:xfrm>
            <a:off x="306264" y="288082"/>
            <a:ext cx="9729787" cy="6840537"/>
            <a:chOff x="306388" y="360363"/>
            <a:chExt cx="9729787" cy="6840537"/>
          </a:xfrm>
        </p:grpSpPr>
        <p:pic>
          <p:nvPicPr>
            <p:cNvPr id="6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9650"/>
              <a:ext cx="97202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" name="TextovéPole 2"/>
          <p:cNvSpPr txBox="1"/>
          <p:nvPr/>
        </p:nvSpPr>
        <p:spPr>
          <a:xfrm>
            <a:off x="306264" y="1584226"/>
            <a:ext cx="972978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800" dirty="0"/>
              <a:t> </a:t>
            </a:r>
            <a:r>
              <a:rPr lang="de-DE" sz="1800" dirty="0" smtClean="0"/>
              <a:t>  </a:t>
            </a:r>
            <a:r>
              <a:rPr lang="cs-CZ" sz="1800" dirty="0" smtClean="0"/>
              <a:t>  </a:t>
            </a:r>
            <a:r>
              <a:rPr lang="de-DE" sz="1800" dirty="0" smtClean="0"/>
              <a:t> </a:t>
            </a:r>
            <a:r>
              <a:rPr lang="cs-CZ" sz="1800" b="1" dirty="0" err="1" smtClean="0">
                <a:latin typeface="Calibri" panose="020F0502020204030204" pitchFamily="34" charset="0"/>
              </a:rPr>
              <a:t>Spedition</a:t>
            </a:r>
            <a:r>
              <a:rPr lang="cs-CZ" sz="1800" b="1" dirty="0" smtClean="0">
                <a:latin typeface="Calibri" panose="020F0502020204030204" pitchFamily="34" charset="0"/>
              </a:rPr>
              <a:t> </a:t>
            </a:r>
            <a:r>
              <a:rPr lang="cs-CZ" sz="1800" b="1" dirty="0">
                <a:latin typeface="Calibri" panose="020F0502020204030204" pitchFamily="34" charset="0"/>
              </a:rPr>
              <a:t>FEICO, spol. s r.o. </a:t>
            </a:r>
            <a:r>
              <a:rPr lang="cs-CZ" sz="1800" b="1" dirty="0" smtClean="0">
                <a:latin typeface="Calibri" panose="020F0502020204030204" pitchFamily="34" charset="0"/>
              </a:rPr>
              <a:t>,</a:t>
            </a:r>
            <a:r>
              <a:rPr lang="cs-CZ" sz="1800" dirty="0" smtClean="0">
                <a:latin typeface="Calibri" panose="020F0502020204030204" pitchFamily="34" charset="0"/>
              </a:rPr>
              <a:t> poskytovatel přepravních a logistických služeb působí</a:t>
            </a:r>
          </a:p>
          <a:p>
            <a:r>
              <a:rPr lang="cs-CZ" sz="1800" dirty="0">
                <a:latin typeface="Calibri" panose="020F0502020204030204" pitchFamily="34" charset="0"/>
              </a:rPr>
              <a:t> </a:t>
            </a:r>
            <a:r>
              <a:rPr lang="cs-CZ" sz="1800" dirty="0" smtClean="0">
                <a:latin typeface="Calibri" panose="020F0502020204030204" pitchFamily="34" charset="0"/>
              </a:rPr>
              <a:t>                                                         na českém trhu již od roku 1992.</a:t>
            </a:r>
            <a:endParaRPr lang="cs-CZ" sz="1800" dirty="0">
              <a:latin typeface="Calibri" panose="020F0502020204030204" pitchFamily="34" charset="0"/>
            </a:endParaRPr>
          </a:p>
          <a:p>
            <a:r>
              <a:rPr lang="cs-CZ" sz="1800" dirty="0" smtClean="0">
                <a:latin typeface="Calibri" panose="020F0502020204030204" pitchFamily="34" charset="0"/>
              </a:rPr>
              <a:t>      </a:t>
            </a:r>
            <a:endParaRPr lang="de-DE" sz="1800" dirty="0" smtClean="0">
              <a:latin typeface="Calibri" panose="020F0502020204030204" pitchFamily="34" charset="0"/>
            </a:endParaRPr>
          </a:p>
          <a:p>
            <a:endParaRPr lang="cs-CZ" sz="1800" dirty="0">
              <a:latin typeface="Calibri" panose="020F0502020204030204" pitchFamily="34" charset="0"/>
            </a:endParaRPr>
          </a:p>
          <a:p>
            <a:r>
              <a:rPr lang="cs-CZ" sz="1800" dirty="0">
                <a:latin typeface="Calibri" panose="020F0502020204030204" pitchFamily="34" charset="0"/>
              </a:rPr>
              <a:t> </a:t>
            </a:r>
            <a:r>
              <a:rPr lang="cs-CZ" sz="1800" dirty="0" smtClean="0">
                <a:latin typeface="Calibri" panose="020F0502020204030204" pitchFamily="34" charset="0"/>
              </a:rPr>
              <a:t>       - </a:t>
            </a:r>
            <a:r>
              <a:rPr lang="cs-CZ" sz="1800" dirty="0">
                <a:latin typeface="Calibri" panose="020F0502020204030204" pitchFamily="34" charset="0"/>
              </a:rPr>
              <a:t>V roce 2004 výstavba vlastní administrativní budovy a skladových prostor o rozloze 2500m2</a:t>
            </a:r>
          </a:p>
          <a:p>
            <a:r>
              <a:rPr lang="cs-CZ" sz="1800" dirty="0">
                <a:latin typeface="Calibri" panose="020F0502020204030204" pitchFamily="34" charset="0"/>
              </a:rPr>
              <a:t>   </a:t>
            </a:r>
            <a:r>
              <a:rPr lang="cs-CZ" sz="1800" dirty="0" smtClean="0">
                <a:latin typeface="Calibri" panose="020F0502020204030204" pitchFamily="34" charset="0"/>
              </a:rPr>
              <a:t>        v </a:t>
            </a:r>
            <a:r>
              <a:rPr lang="cs-CZ" sz="1800" dirty="0">
                <a:latin typeface="Calibri" panose="020F0502020204030204" pitchFamily="34" charset="0"/>
              </a:rPr>
              <a:t>průmyslové zóně města Prostějova</a:t>
            </a:r>
          </a:p>
          <a:p>
            <a:endParaRPr lang="cs-CZ" sz="1800" dirty="0">
              <a:latin typeface="Calibri" panose="020F0502020204030204" pitchFamily="34" charset="0"/>
            </a:endParaRPr>
          </a:p>
          <a:p>
            <a:r>
              <a:rPr lang="cs-CZ" sz="1800" dirty="0" smtClean="0">
                <a:latin typeface="Calibri" panose="020F0502020204030204" pitchFamily="34" charset="0"/>
              </a:rPr>
              <a:t>        - </a:t>
            </a:r>
            <a:r>
              <a:rPr lang="cs-CZ" sz="1800" dirty="0">
                <a:latin typeface="Calibri" panose="020F0502020204030204" pitchFamily="34" charset="0"/>
              </a:rPr>
              <a:t>V  roce 2006 výstavba 2.etapy skladů – 5000m2 </a:t>
            </a:r>
          </a:p>
          <a:p>
            <a:endParaRPr lang="cs-CZ" sz="1800" dirty="0">
              <a:latin typeface="Calibri" panose="020F0502020204030204" pitchFamily="34" charset="0"/>
            </a:endParaRPr>
          </a:p>
          <a:p>
            <a:r>
              <a:rPr lang="cs-CZ" sz="1800" dirty="0" smtClean="0">
                <a:latin typeface="Calibri" panose="020F0502020204030204" pitchFamily="34" charset="0"/>
              </a:rPr>
              <a:t>        - Od listopadu roku </a:t>
            </a:r>
            <a:r>
              <a:rPr lang="cs-CZ" sz="1800" dirty="0">
                <a:latin typeface="Calibri" panose="020F0502020204030204" pitchFamily="34" charset="0"/>
              </a:rPr>
              <a:t>2010 jsme členem skupiny GEIS</a:t>
            </a:r>
          </a:p>
          <a:p>
            <a:endParaRPr lang="cs-CZ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ovéPole 11"/>
          <p:cNvSpPr txBox="1">
            <a:spLocks noChangeArrowheads="1"/>
          </p:cNvSpPr>
          <p:nvPr/>
        </p:nvSpPr>
        <p:spPr bwMode="auto">
          <a:xfrm>
            <a:off x="593724" y="504825"/>
            <a:ext cx="47530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 smtClean="0">
                <a:solidFill>
                  <a:srgbClr val="DCF8E5"/>
                </a:solidFill>
                <a:latin typeface="Calibri" panose="020F0502020204030204" pitchFamily="34" charset="0"/>
              </a:rPr>
              <a:t>SPEDITION FEICO, spol. s r.o.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864" y="4682911"/>
            <a:ext cx="3706367" cy="1941875"/>
          </a:xfrm>
          <a:prstGeom prst="rect">
            <a:avLst/>
          </a:prstGeom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1313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Skupina 10"/>
          <p:cNvGrpSpPr>
            <a:grpSpLocks/>
          </p:cNvGrpSpPr>
          <p:nvPr/>
        </p:nvGrpSpPr>
        <p:grpSpPr bwMode="auto">
          <a:xfrm>
            <a:off x="306388" y="360363"/>
            <a:ext cx="9729787" cy="6840537"/>
            <a:chOff x="306388" y="360363"/>
            <a:chExt cx="9729787" cy="6840537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9650"/>
              <a:ext cx="97202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075" name="TextovéPole 11"/>
          <p:cNvSpPr txBox="1">
            <a:spLocks noChangeArrowheads="1"/>
          </p:cNvSpPr>
          <p:nvPr/>
        </p:nvSpPr>
        <p:spPr bwMode="auto">
          <a:xfrm>
            <a:off x="593725" y="504825"/>
            <a:ext cx="44656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Skupina </a:t>
            </a:r>
            <a:r>
              <a:rPr lang="cs-CZ" altLang="cs-CZ" sz="2400" b="1" i="1" dirty="0" err="1">
                <a:solidFill>
                  <a:srgbClr val="DCF8E5"/>
                </a:solidFill>
                <a:latin typeface="Calibri" panose="020F0502020204030204" pitchFamily="34" charset="0"/>
              </a:rPr>
              <a:t>Geis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4101" name="Obdélník 10"/>
          <p:cNvSpPr>
            <a:spLocks noChangeArrowheads="1"/>
          </p:cNvSpPr>
          <p:nvPr/>
        </p:nvSpPr>
        <p:spPr bwMode="auto">
          <a:xfrm>
            <a:off x="1186010" y="1848016"/>
            <a:ext cx="7981653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Počet zaměstnanců:	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5.250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Počet vlastních poboček v Evropě:	  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112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Počet poboček partnerů v celosvětové síti: 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600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Počet zásilek:		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16.803.000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Obrat v roce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2014:</a:t>
            </a:r>
            <a:r>
              <a:rPr lang="cs-CZ" altLang="cs-CZ" sz="1800" b="1" i="1" dirty="0">
                <a:latin typeface="Calibri" panose="020F0502020204030204" pitchFamily="34" charset="0"/>
              </a:rPr>
              <a:t>			  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912,6 </a:t>
            </a:r>
            <a:r>
              <a:rPr lang="cs-CZ" altLang="cs-CZ" sz="1800" b="1" i="1" dirty="0" err="1">
                <a:latin typeface="Calibri" panose="020F0502020204030204" pitchFamily="34" charset="0"/>
              </a:rPr>
              <a:t>Mio</a:t>
            </a:r>
            <a:r>
              <a:rPr lang="cs-CZ" altLang="cs-CZ" sz="1800" b="1" i="1" dirty="0">
                <a:latin typeface="Calibri" panose="020F0502020204030204" pitchFamily="34" charset="0"/>
              </a:rPr>
              <a:t> €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Skladovací plocha:			  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653.000 </a:t>
            </a:r>
            <a:r>
              <a:rPr lang="cs-CZ" altLang="cs-CZ" sz="1800" b="1" i="1" dirty="0">
                <a:latin typeface="Calibri" panose="020F0502020204030204" pitchFamily="34" charset="0"/>
              </a:rPr>
              <a:t>m</a:t>
            </a:r>
            <a:r>
              <a:rPr lang="cs-CZ" altLang="cs-CZ" sz="1800" b="1" i="1" baseline="30000" dirty="0">
                <a:latin typeface="Calibri" panose="020F0502020204030204" pitchFamily="34" charset="0"/>
              </a:rPr>
              <a:t>2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Vozový park:			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cca 2200 vozidel /denní nasazení					(380 vlastních nákladních vozidel)</a:t>
            </a:r>
            <a:endParaRPr lang="cs-CZ" altLang="cs-CZ" sz="1800" b="1" i="1" dirty="0">
              <a:latin typeface="Calibri" panose="020F0502020204030204" pitchFamily="34" charset="0"/>
            </a:endParaRPr>
          </a:p>
        </p:txBody>
      </p:sp>
      <p:sp>
        <p:nvSpPr>
          <p:cNvPr id="4102" name="Rectangle 11"/>
          <p:cNvSpPr>
            <a:spLocks noChangeArrowheads="1"/>
          </p:cNvSpPr>
          <p:nvPr/>
        </p:nvSpPr>
        <p:spPr bwMode="auto">
          <a:xfrm>
            <a:off x="738312" y="6142367"/>
            <a:ext cx="2158548" cy="43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…svět na dosah</a:t>
            </a: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7075016" y="6182055"/>
            <a:ext cx="25193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dirty="0">
                <a:solidFill>
                  <a:srgbClr val="ED1C24"/>
                </a:solidFill>
              </a:rPr>
              <a:t>Rok založení - 1948</a:t>
            </a:r>
            <a:endParaRPr lang="cs-CZ" altLang="cs-CZ" dirty="0">
              <a:solidFill>
                <a:srgbClr val="ED1C24"/>
              </a:solidFill>
            </a:endParaRPr>
          </a:p>
        </p:txBody>
      </p:sp>
      <p:sp>
        <p:nvSpPr>
          <p:cNvPr id="3080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6B2EFC98-6859-47F2-BAC9-233480E5A87C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3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906" y="5168312"/>
            <a:ext cx="1011581" cy="940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Skupina 10"/>
          <p:cNvGrpSpPr>
            <a:grpSpLocks/>
          </p:cNvGrpSpPr>
          <p:nvPr/>
        </p:nvGrpSpPr>
        <p:grpSpPr bwMode="auto">
          <a:xfrm>
            <a:off x="306388" y="360363"/>
            <a:ext cx="9729787" cy="6840537"/>
            <a:chOff x="306388" y="360363"/>
            <a:chExt cx="9729787" cy="6840537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9650"/>
              <a:ext cx="97202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3075" name="TextovéPole 11"/>
          <p:cNvSpPr txBox="1">
            <a:spLocks noChangeArrowheads="1"/>
          </p:cNvSpPr>
          <p:nvPr/>
        </p:nvSpPr>
        <p:spPr bwMode="auto">
          <a:xfrm>
            <a:off x="593724" y="504825"/>
            <a:ext cx="47530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 smtClean="0">
                <a:solidFill>
                  <a:srgbClr val="DCF8E5"/>
                </a:solidFill>
                <a:latin typeface="Calibri" panose="020F0502020204030204" pitchFamily="34" charset="0"/>
              </a:rPr>
              <a:t>SPEDITION FEICO, spol. s r.o.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4101" name="Obdélník 10"/>
          <p:cNvSpPr>
            <a:spLocks noChangeArrowheads="1"/>
          </p:cNvSpPr>
          <p:nvPr/>
        </p:nvSpPr>
        <p:spPr bwMode="auto">
          <a:xfrm>
            <a:off x="1720849" y="1994575"/>
            <a:ext cx="6911975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Počet zaměstnanců:		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70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 smtClean="0">
                <a:latin typeface="Calibri" panose="020F0502020204030204" pitchFamily="34" charset="0"/>
              </a:rPr>
              <a:t>Počet </a:t>
            </a:r>
            <a:r>
              <a:rPr lang="cs-CZ" altLang="cs-CZ" sz="1800" b="1" i="1" dirty="0">
                <a:latin typeface="Calibri" panose="020F0502020204030204" pitchFamily="34" charset="0"/>
              </a:rPr>
              <a:t>zásilek:				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82 000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Obrat v roce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2014:</a:t>
            </a:r>
            <a:r>
              <a:rPr lang="cs-CZ" altLang="cs-CZ" sz="1800" b="1" i="1" dirty="0">
                <a:latin typeface="Calibri" panose="020F0502020204030204" pitchFamily="34" charset="0"/>
              </a:rPr>
              <a:t>			   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	374 mil. Kč</a:t>
            </a:r>
            <a:endParaRPr lang="cs-CZ" altLang="cs-CZ" sz="1800" b="1" i="1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Skladovací plocha:			  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18 000 </a:t>
            </a:r>
            <a:r>
              <a:rPr lang="cs-CZ" altLang="cs-CZ" sz="1800" b="1" i="1" dirty="0">
                <a:latin typeface="Calibri" panose="020F0502020204030204" pitchFamily="34" charset="0"/>
              </a:rPr>
              <a:t>m</a:t>
            </a:r>
            <a:r>
              <a:rPr lang="cs-CZ" altLang="cs-CZ" sz="1800" b="1" i="1" baseline="30000" dirty="0">
                <a:latin typeface="Calibri" panose="020F0502020204030204" pitchFamily="34" charset="0"/>
              </a:rPr>
              <a:t>2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 sz="1800" b="1" i="1" dirty="0">
                <a:latin typeface="Calibri" panose="020F0502020204030204" pitchFamily="34" charset="0"/>
              </a:rPr>
              <a:t>Vozový park:				</a:t>
            </a:r>
            <a:r>
              <a:rPr lang="cs-CZ" altLang="cs-CZ" sz="1800" b="1" i="1" dirty="0" smtClean="0">
                <a:latin typeface="Calibri" panose="020F0502020204030204" pitchFamily="34" charset="0"/>
              </a:rPr>
              <a:t>cca 800 </a:t>
            </a:r>
            <a:r>
              <a:rPr lang="cs-CZ" altLang="cs-CZ" sz="1800" b="1" i="1" dirty="0">
                <a:latin typeface="Calibri" panose="020F0502020204030204" pitchFamily="34" charset="0"/>
              </a:rPr>
              <a:t>vozidel</a:t>
            </a:r>
          </a:p>
        </p:txBody>
      </p:sp>
      <p:sp>
        <p:nvSpPr>
          <p:cNvPr id="14" name="Text Box 14"/>
          <p:cNvSpPr txBox="1">
            <a:spLocks noChangeArrowheads="1"/>
          </p:cNvSpPr>
          <p:nvPr/>
        </p:nvSpPr>
        <p:spPr bwMode="auto">
          <a:xfrm>
            <a:off x="1717499" y="4760554"/>
            <a:ext cx="42484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 i="1" dirty="0">
                <a:latin typeface="Calibri" panose="020F0502020204030204" pitchFamily="34" charset="0"/>
              </a:rPr>
              <a:t>Rok </a:t>
            </a:r>
            <a:r>
              <a:rPr lang="cs-CZ" altLang="cs-CZ" b="1" i="1" dirty="0" smtClean="0">
                <a:latin typeface="Calibri" panose="020F0502020204030204" pitchFamily="34" charset="0"/>
              </a:rPr>
              <a:t>založení společnosti </a:t>
            </a:r>
            <a:r>
              <a:rPr lang="cs-CZ" altLang="cs-CZ" b="1" i="1" dirty="0">
                <a:latin typeface="Calibri" panose="020F0502020204030204" pitchFamily="34" charset="0"/>
              </a:rPr>
              <a:t>- </a:t>
            </a:r>
            <a:r>
              <a:rPr lang="cs-CZ" altLang="cs-CZ" b="1" i="1" dirty="0" smtClean="0">
                <a:latin typeface="Calibri" panose="020F0502020204030204" pitchFamily="34" charset="0"/>
              </a:rPr>
              <a:t>1992</a:t>
            </a:r>
            <a:endParaRPr lang="cs-CZ" altLang="cs-CZ" i="1" dirty="0">
              <a:latin typeface="Calibri" panose="020F0502020204030204" pitchFamily="34" charset="0"/>
            </a:endParaRPr>
          </a:p>
        </p:txBody>
      </p:sp>
      <p:sp>
        <p:nvSpPr>
          <p:cNvPr id="3080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6B2EFC98-6859-47F2-BAC9-233480E5A87C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4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7024" y="4752578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i="1" dirty="0" smtClean="0">
                <a:latin typeface="Calibri" panose="020F0502020204030204" pitchFamily="34" charset="0"/>
              </a:rPr>
              <a:t>Od roku 2010</a:t>
            </a:r>
            <a:endParaRPr lang="cs-CZ" b="1" i="1" dirty="0">
              <a:latin typeface="Calibri" panose="020F050202020403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1894" y="5270546"/>
            <a:ext cx="973282" cy="106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013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Skupina 12"/>
          <p:cNvGrpSpPr>
            <a:grpSpLocks/>
          </p:cNvGrpSpPr>
          <p:nvPr/>
        </p:nvGrpSpPr>
        <p:grpSpPr bwMode="auto">
          <a:xfrm>
            <a:off x="306388" y="360363"/>
            <a:ext cx="9729787" cy="6838950"/>
            <a:chOff x="306388" y="360363"/>
            <a:chExt cx="9729787" cy="6838950"/>
          </a:xfrm>
        </p:grpSpPr>
        <p:pic>
          <p:nvPicPr>
            <p:cNvPr id="5130" name="Picture 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3"/>
            <p:cNvPicPr>
              <a:picLocks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6147" name="TextovéPole 10"/>
          <p:cNvSpPr txBox="1">
            <a:spLocks noChangeArrowheads="1"/>
          </p:cNvSpPr>
          <p:nvPr/>
        </p:nvSpPr>
        <p:spPr bwMode="auto">
          <a:xfrm>
            <a:off x="593725" y="1584325"/>
            <a:ext cx="33131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orientace na zákazníka</a:t>
            </a:r>
          </a:p>
        </p:txBody>
      </p:sp>
      <p:sp>
        <p:nvSpPr>
          <p:cNvPr id="6148" name="TextovéPole 12"/>
          <p:cNvSpPr txBox="1">
            <a:spLocks noChangeArrowheads="1"/>
          </p:cNvSpPr>
          <p:nvPr/>
        </p:nvSpPr>
        <p:spPr bwMode="auto">
          <a:xfrm>
            <a:off x="593725" y="4752578"/>
            <a:ext cx="2520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spolehlivost</a:t>
            </a:r>
          </a:p>
        </p:txBody>
      </p:sp>
      <p:sp>
        <p:nvSpPr>
          <p:cNvPr id="6149" name="Obdélník 15"/>
          <p:cNvSpPr>
            <a:spLocks noChangeArrowheads="1"/>
          </p:cNvSpPr>
          <p:nvPr/>
        </p:nvSpPr>
        <p:spPr bwMode="auto">
          <a:xfrm>
            <a:off x="4914900" y="1871663"/>
            <a:ext cx="5130800" cy="417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endParaRPr lang="cs-CZ" altLang="cs-CZ" sz="1600" dirty="0">
              <a:latin typeface="Arial CE" panose="020B0604020202020204" pitchFamily="34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r>
              <a:rPr lang="cs-CZ" altLang="cs-CZ" sz="1600" dirty="0">
                <a:latin typeface="Calibri" panose="020F0502020204030204" pitchFamily="34" charset="0"/>
              </a:rPr>
              <a:t>NAŠE STRATEGIE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řešit a realizovat individuální požadavky zákazníka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vytvářet stabilní vztahy založené na důvěře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dát zákazníkům prostor pro jejich hlavní činnost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endParaRPr lang="cs-CZ" altLang="cs-CZ" sz="160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endParaRPr lang="cs-CZ" altLang="cs-CZ" sz="160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r>
              <a:rPr lang="cs-CZ" altLang="cs-CZ" sz="1600" dirty="0">
                <a:latin typeface="Calibri" panose="020F0502020204030204" pitchFamily="34" charset="0"/>
              </a:rPr>
              <a:t>NAŠE BENEFITY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školený a vysoce motivovaný personál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absolutní spolehlivost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stálá </a:t>
            </a:r>
            <a:r>
              <a:rPr lang="cs-CZ" altLang="cs-CZ" sz="1600" dirty="0" err="1">
                <a:latin typeface="Calibri" panose="020F0502020204030204" pitchFamily="34" charset="0"/>
              </a:rPr>
              <a:t>zastižitelnost</a:t>
            </a:r>
            <a:endParaRPr lang="cs-CZ" altLang="cs-CZ" sz="1600" dirty="0">
              <a:latin typeface="Calibri" panose="020F0502020204030204" pitchFamily="34" charset="0"/>
            </a:endParaRP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krátké cesty rozhodování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pevná pozice na trhu</a:t>
            </a:r>
          </a:p>
          <a:p>
            <a:pPr eaLnBrk="1" hangingPunct="1">
              <a:spcBef>
                <a:spcPct val="20000"/>
              </a:spcBef>
              <a:buClr>
                <a:schemeClr val="bg2"/>
              </a:buClr>
            </a:pPr>
            <a:endParaRPr lang="cs-CZ" altLang="cs-CZ" sz="1600" dirty="0">
              <a:latin typeface="Arial CE" panose="020B0604020202020204" pitchFamily="34" charset="0"/>
            </a:endParaRPr>
          </a:p>
        </p:txBody>
      </p:sp>
      <p:sp>
        <p:nvSpPr>
          <p:cNvPr id="6150" name="TextovéPole 18"/>
          <p:cNvSpPr txBox="1">
            <a:spLocks noChangeArrowheads="1"/>
          </p:cNvSpPr>
          <p:nvPr/>
        </p:nvSpPr>
        <p:spPr bwMode="auto">
          <a:xfrm>
            <a:off x="593725" y="5544741"/>
            <a:ext cx="2520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profesionalita</a:t>
            </a:r>
          </a:p>
        </p:txBody>
      </p:sp>
      <p:sp>
        <p:nvSpPr>
          <p:cNvPr id="5127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5128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90040F2-397B-4EE5-B327-4A3DFBE0037E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5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5129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9" descr="logo_FEICO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337300"/>
            <a:ext cx="1295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89575" y="923398"/>
            <a:ext cx="4321175" cy="6108166"/>
          </a:xfrm>
          <a:prstGeom prst="rect">
            <a:avLst/>
          </a:prstGeom>
          <a:noFill/>
          <a:ln>
            <a:noFill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48" name="Skupina 12"/>
          <p:cNvGrpSpPr>
            <a:grpSpLocks/>
          </p:cNvGrpSpPr>
          <p:nvPr/>
        </p:nvGrpSpPr>
        <p:grpSpPr bwMode="auto">
          <a:xfrm>
            <a:off x="306388" y="360363"/>
            <a:ext cx="9729787" cy="6838950"/>
            <a:chOff x="306388" y="360363"/>
            <a:chExt cx="9729787" cy="6838950"/>
          </a:xfrm>
        </p:grpSpPr>
        <p:pic>
          <p:nvPicPr>
            <p:cNvPr id="6154" name="Picture 9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3"/>
            <p:cNvPicPr>
              <a:picLocks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7171" name="TextovéPole 13"/>
          <p:cNvSpPr txBox="1">
            <a:spLocks noChangeArrowheads="1"/>
          </p:cNvSpPr>
          <p:nvPr/>
        </p:nvSpPr>
        <p:spPr bwMode="auto">
          <a:xfrm>
            <a:off x="593725" y="1584325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kvalita</a:t>
            </a:r>
          </a:p>
        </p:txBody>
      </p:sp>
      <p:sp>
        <p:nvSpPr>
          <p:cNvPr id="7172" name="TextovéPole 17"/>
          <p:cNvSpPr txBox="1">
            <a:spLocks noChangeArrowheads="1"/>
          </p:cNvSpPr>
          <p:nvPr/>
        </p:nvSpPr>
        <p:spPr bwMode="auto">
          <a:xfrm>
            <a:off x="593725" y="4968875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jistota</a:t>
            </a:r>
          </a:p>
        </p:txBody>
      </p:sp>
      <p:sp>
        <p:nvSpPr>
          <p:cNvPr id="7173" name="TextovéPole 18"/>
          <p:cNvSpPr txBox="1">
            <a:spLocks noChangeArrowheads="1"/>
          </p:cNvSpPr>
          <p:nvPr/>
        </p:nvSpPr>
        <p:spPr bwMode="auto">
          <a:xfrm>
            <a:off x="593725" y="5751513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důvěra</a:t>
            </a:r>
          </a:p>
        </p:txBody>
      </p:sp>
      <p:sp>
        <p:nvSpPr>
          <p:cNvPr id="6152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6153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AEA72847-9C0F-4342-8AE8-A7EE9F661F04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6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Skupina 10"/>
          <p:cNvGrpSpPr>
            <a:grpSpLocks/>
          </p:cNvGrpSpPr>
          <p:nvPr/>
        </p:nvGrpSpPr>
        <p:grpSpPr bwMode="auto">
          <a:xfrm>
            <a:off x="306388" y="360363"/>
            <a:ext cx="9729787" cy="6838950"/>
            <a:chOff x="306388" y="360363"/>
            <a:chExt cx="9729787" cy="6838950"/>
          </a:xfrm>
        </p:grpSpPr>
        <p:pic>
          <p:nvPicPr>
            <p:cNvPr id="7178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7175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A25A2B8-DC14-4B97-9F06-28C7FA1B3229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7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4" name="Obrázek 13" descr="EAO 108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02175" y="2297113"/>
            <a:ext cx="5359400" cy="3303587"/>
          </a:xfrm>
          <a:prstGeom prst="rect">
            <a:avLst/>
          </a:prstGeom>
          <a:ln>
            <a:noFill/>
          </a:ln>
          <a:effectLst>
            <a:outerShdw blurRad="190500" dist="635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177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15" name="TextovéPole 13"/>
          <p:cNvSpPr txBox="1">
            <a:spLocks noChangeArrowheads="1"/>
          </p:cNvSpPr>
          <p:nvPr/>
        </p:nvSpPr>
        <p:spPr bwMode="auto">
          <a:xfrm>
            <a:off x="593725" y="1584325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kvalita</a:t>
            </a:r>
          </a:p>
        </p:txBody>
      </p:sp>
      <p:sp>
        <p:nvSpPr>
          <p:cNvPr id="16" name="TextovéPole 17"/>
          <p:cNvSpPr txBox="1">
            <a:spLocks noChangeArrowheads="1"/>
          </p:cNvSpPr>
          <p:nvPr/>
        </p:nvSpPr>
        <p:spPr bwMode="auto">
          <a:xfrm>
            <a:off x="593725" y="4968875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jistota</a:t>
            </a:r>
          </a:p>
        </p:txBody>
      </p:sp>
      <p:sp>
        <p:nvSpPr>
          <p:cNvPr id="17" name="TextovéPole 18"/>
          <p:cNvSpPr txBox="1">
            <a:spLocks noChangeArrowheads="1"/>
          </p:cNvSpPr>
          <p:nvPr/>
        </p:nvSpPr>
        <p:spPr bwMode="auto">
          <a:xfrm>
            <a:off x="593725" y="5751513"/>
            <a:ext cx="158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důvěra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Skupina 11"/>
          <p:cNvGrpSpPr>
            <a:grpSpLocks/>
          </p:cNvGrpSpPr>
          <p:nvPr/>
        </p:nvGrpSpPr>
        <p:grpSpPr bwMode="auto">
          <a:xfrm>
            <a:off x="234950" y="361950"/>
            <a:ext cx="9729788" cy="6838950"/>
            <a:chOff x="306388" y="360363"/>
            <a:chExt cx="9729787" cy="6838950"/>
          </a:xfrm>
        </p:grpSpPr>
        <p:pic>
          <p:nvPicPr>
            <p:cNvPr id="820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1" y="360363"/>
              <a:ext cx="9718674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5561013" y="2087563"/>
            <a:ext cx="4249737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1" tIns="45706" rIns="91411" bIns="45706">
            <a:spAutoFit/>
          </a:bodyPr>
          <a:lstStyle>
            <a:lvl1pPr marL="342900" indent="-3429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</a:pPr>
            <a:r>
              <a:rPr lang="cs-CZ" altLang="cs-CZ" sz="1600" dirty="0">
                <a:latin typeface="Calibri" panose="020F0502020204030204" pitchFamily="34" charset="0"/>
              </a:rPr>
              <a:t>PROFIL SPOLEČNOSTI 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poradenství v oblasti logistiky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realizování logistických projektů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plánování logistických systémů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mezinárodní  doprava a spedice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kompletní celní servis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nadrozměrné přepravy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distribuce značkového zboží</a:t>
            </a:r>
          </a:p>
          <a:p>
            <a:pPr eaLnBrk="1" hangingPunct="1">
              <a:lnSpc>
                <a:spcPct val="15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skladování</a:t>
            </a:r>
          </a:p>
          <a:p>
            <a:pPr eaLnBrk="1" hangingPunct="1">
              <a:lnSpc>
                <a:spcPct val="80000"/>
              </a:lnSpc>
              <a:spcBef>
                <a:spcPct val="10000"/>
              </a:spcBef>
              <a:buClr>
                <a:schemeClr val="bg2"/>
              </a:buClr>
              <a:buFont typeface="Wingdings" panose="05000000000000000000" pitchFamily="2" charset="2"/>
              <a:buNone/>
            </a:pPr>
            <a:endParaRPr lang="cs-CZ" altLang="cs-CZ" sz="2400" dirty="0"/>
          </a:p>
          <a:p>
            <a:pPr eaLnBrk="1" hangingPunct="1">
              <a:spcBef>
                <a:spcPct val="50000"/>
              </a:spcBef>
              <a:buClr>
                <a:schemeClr val="bg2"/>
              </a:buClr>
            </a:pPr>
            <a:endParaRPr lang="cs-CZ" altLang="cs-CZ" sz="2400" dirty="0"/>
          </a:p>
        </p:txBody>
      </p:sp>
      <p:sp>
        <p:nvSpPr>
          <p:cNvPr id="9220" name="TextovéPole 18"/>
          <p:cNvSpPr txBox="1">
            <a:spLocks noChangeArrowheads="1"/>
          </p:cNvSpPr>
          <p:nvPr/>
        </p:nvSpPr>
        <p:spPr bwMode="auto">
          <a:xfrm>
            <a:off x="593725" y="4959350"/>
            <a:ext cx="25209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  <a:cs typeface="Arial CE" panose="020B0604020202020204" pitchFamily="34" charset="0"/>
              </a:rPr>
              <a:t>radost  z výzvy</a:t>
            </a:r>
          </a:p>
        </p:txBody>
      </p:sp>
      <p:sp>
        <p:nvSpPr>
          <p:cNvPr id="9221" name="TextovéPole 19"/>
          <p:cNvSpPr txBox="1">
            <a:spLocks noChangeArrowheads="1"/>
          </p:cNvSpPr>
          <p:nvPr/>
        </p:nvSpPr>
        <p:spPr bwMode="auto">
          <a:xfrm>
            <a:off x="593725" y="5751513"/>
            <a:ext cx="18727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  <a:cs typeface="Arial CE" panose="020B0604020202020204" pitchFamily="34" charset="0"/>
              </a:rPr>
              <a:t>nová řešení</a:t>
            </a:r>
          </a:p>
        </p:txBody>
      </p:sp>
      <p:sp>
        <p:nvSpPr>
          <p:cNvPr id="9222" name="TextovéPole 19"/>
          <p:cNvSpPr txBox="1">
            <a:spLocks noChangeArrowheads="1"/>
          </p:cNvSpPr>
          <p:nvPr/>
        </p:nvSpPr>
        <p:spPr bwMode="auto">
          <a:xfrm>
            <a:off x="593725" y="1574800"/>
            <a:ext cx="23050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komplexní servis</a:t>
            </a:r>
          </a:p>
        </p:txBody>
      </p:sp>
      <p:sp>
        <p:nvSpPr>
          <p:cNvPr id="8200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74E9C5DF-7EDE-44A3-9129-2EB763253E2C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8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3" name="Obrázek 12" descr="kamiony na dalnici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4088" y="2160588"/>
            <a:ext cx="3008312" cy="2303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202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8" name="Skupina 11"/>
          <p:cNvGrpSpPr>
            <a:grpSpLocks/>
          </p:cNvGrpSpPr>
          <p:nvPr/>
        </p:nvGrpSpPr>
        <p:grpSpPr bwMode="auto">
          <a:xfrm>
            <a:off x="306388" y="360363"/>
            <a:ext cx="9729787" cy="6838950"/>
            <a:chOff x="306388" y="360363"/>
            <a:chExt cx="9729787" cy="6838950"/>
          </a:xfrm>
        </p:grpSpPr>
        <p:pic>
          <p:nvPicPr>
            <p:cNvPr id="1068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7500" y="360363"/>
              <a:ext cx="9718675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" name="Obdélník 12"/>
          <p:cNvSpPr>
            <a:spLocks noChangeArrowheads="1"/>
          </p:cNvSpPr>
          <p:nvPr/>
        </p:nvSpPr>
        <p:spPr bwMode="auto">
          <a:xfrm>
            <a:off x="593725" y="3663950"/>
            <a:ext cx="327525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dirty="0"/>
              <a:t>struktura obratu za rok </a:t>
            </a:r>
            <a:r>
              <a:rPr lang="cs-CZ" altLang="cs-CZ" sz="1800" b="1" dirty="0" smtClean="0"/>
              <a:t>2014</a:t>
            </a:r>
          </a:p>
          <a:p>
            <a:pPr eaLnBrk="1" hangingPunct="1"/>
            <a:r>
              <a:rPr lang="cs-CZ" altLang="cs-CZ" sz="1800" b="1" dirty="0" smtClean="0"/>
              <a:t> </a:t>
            </a:r>
            <a:endParaRPr lang="cs-CZ" altLang="cs-CZ" sz="1800" dirty="0"/>
          </a:p>
        </p:txBody>
      </p:sp>
      <p:sp>
        <p:nvSpPr>
          <p:cNvPr id="1029" name="Obdélník 14"/>
          <p:cNvSpPr>
            <a:spLocks noChangeArrowheads="1"/>
          </p:cNvSpPr>
          <p:nvPr/>
        </p:nvSpPr>
        <p:spPr bwMode="auto">
          <a:xfrm>
            <a:off x="666750" y="1439863"/>
            <a:ext cx="102624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dirty="0">
                <a:latin typeface="Calibri" panose="020F0502020204030204" pitchFamily="34" charset="0"/>
              </a:rPr>
              <a:t>obrat</a:t>
            </a:r>
          </a:p>
          <a:p>
            <a:pPr eaLnBrk="1" hangingPunct="1"/>
            <a:r>
              <a:rPr lang="cs-CZ" altLang="cs-CZ" sz="1400" dirty="0">
                <a:latin typeface="Calibri" panose="020F0502020204030204" pitchFamily="34" charset="0"/>
              </a:rPr>
              <a:t>(v tis. CZK)  </a:t>
            </a:r>
          </a:p>
        </p:txBody>
      </p:sp>
      <p:graphicFrame>
        <p:nvGraphicFramePr>
          <p:cNvPr id="19" name="Tabulka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630466"/>
              </p:ext>
            </p:extLst>
          </p:nvPr>
        </p:nvGraphicFramePr>
        <p:xfrm>
          <a:off x="593725" y="4392613"/>
          <a:ext cx="3744914" cy="1906589"/>
        </p:xfrm>
        <a:graphic>
          <a:graphicData uri="http://schemas.openxmlformats.org/drawingml/2006/table">
            <a:tbl>
              <a:tblPr/>
              <a:tblGrid>
                <a:gridCol w="1384138"/>
                <a:gridCol w="1384138"/>
                <a:gridCol w="976638"/>
              </a:tblGrid>
              <a:tr h="386634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>
                          <a:solidFill>
                            <a:schemeClr val="bg2"/>
                          </a:solidFill>
                          <a:latin typeface="Arial"/>
                        </a:rPr>
                        <a:t>ČINNOST</a:t>
                      </a:r>
                      <a:r>
                        <a:rPr lang="cs-CZ" sz="1000" b="0" i="0" u="none" strike="noStrike" dirty="0">
                          <a:solidFill>
                            <a:schemeClr val="bg2"/>
                          </a:solidFill>
                          <a:latin typeface="Arial"/>
                        </a:rPr>
                        <a:t> 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Obrat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>
                          <a:solidFill>
                            <a:schemeClr val="bg2"/>
                          </a:solidFill>
                          <a:latin typeface="Arial"/>
                        </a:rPr>
                        <a:t>OBRAT V %</a:t>
                      </a:r>
                      <a:r>
                        <a:rPr lang="cs-CZ" sz="1000" b="0" i="0" u="none" strike="noStrike">
                          <a:solidFill>
                            <a:schemeClr val="bg2"/>
                          </a:solidFill>
                          <a:latin typeface="Arial"/>
                        </a:rPr>
                        <a:t> </a:t>
                      </a:r>
                      <a:endParaRPr lang="cs-CZ" sz="1000" b="1" i="0" u="none" strike="noStrike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820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0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</a:t>
                      </a:r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Mezinárodní dopravné 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301 266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80,38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27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0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</a:t>
                      </a:r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Vnitrostátní doprava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36</a:t>
                      </a:r>
                      <a:r>
                        <a:rPr lang="cs-CZ" sz="1000" b="1" i="0" u="none" strike="noStrike" baseline="0" dirty="0" smtClean="0">
                          <a:solidFill>
                            <a:schemeClr val="bg2"/>
                          </a:solidFill>
                          <a:latin typeface="Arial"/>
                        </a:rPr>
                        <a:t> 501</a:t>
                      </a:r>
                      <a:endParaRPr lang="cs-CZ" sz="1000" b="1" i="0" u="none" strike="noStrike" dirty="0" smtClean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9,74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27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Výroba </a:t>
                      </a:r>
                      <a:r>
                        <a:rPr lang="cs-CZ" sz="1000" b="1" i="0" u="none" strike="noStrike" dirty="0">
                          <a:solidFill>
                            <a:schemeClr val="bg2"/>
                          </a:solidFill>
                          <a:latin typeface="Arial"/>
                        </a:rPr>
                        <a:t>a montáž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1</a:t>
                      </a:r>
                      <a:r>
                        <a:rPr lang="cs-CZ" sz="1000" b="1" i="0" u="none" strike="noStrike" baseline="0" dirty="0" smtClean="0">
                          <a:solidFill>
                            <a:schemeClr val="bg2"/>
                          </a:solidFill>
                          <a:latin typeface="Arial"/>
                        </a:rPr>
                        <a:t> 582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0,42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27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Celní </a:t>
                      </a:r>
                      <a:r>
                        <a:rPr lang="cs-CZ" sz="1000" b="1" i="0" u="none" strike="noStrike" dirty="0">
                          <a:solidFill>
                            <a:schemeClr val="bg2"/>
                          </a:solidFill>
                          <a:latin typeface="Arial"/>
                        </a:rPr>
                        <a:t>služby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3 794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1,01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27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Skladování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28</a:t>
                      </a:r>
                      <a:r>
                        <a:rPr lang="cs-CZ" sz="1000" b="1" i="0" u="none" strike="noStrike" baseline="0" dirty="0" smtClean="0">
                          <a:solidFill>
                            <a:schemeClr val="bg2"/>
                          </a:solidFill>
                          <a:latin typeface="Arial"/>
                        </a:rPr>
                        <a:t> 011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7,47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027"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  Ostatní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3</a:t>
                      </a:r>
                      <a:r>
                        <a:rPr lang="cs-CZ" sz="1000" b="1" i="0" u="none" strike="noStrike" baseline="0" dirty="0" smtClean="0">
                          <a:solidFill>
                            <a:schemeClr val="bg2"/>
                          </a:solidFill>
                          <a:latin typeface="Arial"/>
                        </a:rPr>
                        <a:t> 654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cs-CZ" sz="1000" b="1" i="0" u="none" strike="noStrike" dirty="0" smtClean="0">
                          <a:solidFill>
                            <a:schemeClr val="bg2"/>
                          </a:solidFill>
                          <a:latin typeface="Arial"/>
                        </a:rPr>
                        <a:t>0,97</a:t>
                      </a:r>
                      <a:endParaRPr lang="cs-CZ" sz="1000" b="1" i="0" u="none" strike="noStrike" dirty="0">
                        <a:solidFill>
                          <a:schemeClr val="bg2"/>
                        </a:solidFill>
                        <a:latin typeface="Arial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9A7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66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2CEB165-F8EA-4754-9EE7-CC7BDD15350D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9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graphicFrame>
        <p:nvGraphicFramePr>
          <p:cNvPr id="3" name="Graf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0685277"/>
              </p:ext>
            </p:extLst>
          </p:nvPr>
        </p:nvGraphicFramePr>
        <p:xfrm>
          <a:off x="4757738" y="1433513"/>
          <a:ext cx="4948237" cy="1965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Graf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48539317"/>
              </p:ext>
            </p:extLst>
          </p:nvPr>
        </p:nvGraphicFramePr>
        <p:xfrm>
          <a:off x="5035550" y="3865563"/>
          <a:ext cx="4833938" cy="27098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1067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Skupina 11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9227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9219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10244" name="TextovéPole 13"/>
          <p:cNvSpPr txBox="1">
            <a:spLocks noChangeArrowheads="1"/>
          </p:cNvSpPr>
          <p:nvPr/>
        </p:nvSpPr>
        <p:spPr bwMode="auto">
          <a:xfrm>
            <a:off x="450056" y="1571590"/>
            <a:ext cx="4124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mezinárodní doprava a spedice</a:t>
            </a:r>
          </a:p>
        </p:txBody>
      </p:sp>
      <p:sp>
        <p:nvSpPr>
          <p:cNvPr id="10245" name="Obdélník 14"/>
          <p:cNvSpPr>
            <a:spLocks noChangeArrowheads="1"/>
          </p:cNvSpPr>
          <p:nvPr/>
        </p:nvSpPr>
        <p:spPr bwMode="auto">
          <a:xfrm>
            <a:off x="5739607" y="2457083"/>
            <a:ext cx="4176712" cy="3293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indent="3619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 err="1">
                <a:latin typeface="Calibri" panose="020F0502020204030204" pitchFamily="34" charset="0"/>
              </a:rPr>
              <a:t>celovozové</a:t>
            </a:r>
            <a:r>
              <a:rPr lang="cs-CZ" altLang="cs-CZ" sz="1600" dirty="0">
                <a:latin typeface="Calibri" panose="020F0502020204030204" pitchFamily="34" charset="0"/>
              </a:rPr>
              <a:t>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 err="1">
                <a:latin typeface="Calibri" panose="020F0502020204030204" pitchFamily="34" charset="0"/>
              </a:rPr>
              <a:t>dokládkové</a:t>
            </a:r>
            <a:r>
              <a:rPr lang="cs-CZ" altLang="cs-CZ" sz="1600" dirty="0">
                <a:latin typeface="Calibri" panose="020F0502020204030204" pitchFamily="34" charset="0"/>
              </a:rPr>
              <a:t>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kusové a sběrné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termínované zásilky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expresní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letecké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kontejnerové zásilky </a:t>
            </a:r>
          </a:p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Calibri" panose="020F0502020204030204" pitchFamily="34" charset="0"/>
              </a:rPr>
              <a:t>Nadrozměrné náklady</a:t>
            </a:r>
          </a:p>
          <a:p>
            <a:pPr eaLnBrk="1" hangingPunct="1"/>
            <a:endParaRPr lang="cs-CZ" altLang="cs-CZ" sz="1600" dirty="0"/>
          </a:p>
        </p:txBody>
      </p:sp>
      <p:sp>
        <p:nvSpPr>
          <p:cNvPr id="9223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C4887B9B-6C9D-41B7-A20A-AF88EEBEB83B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10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4392613"/>
            <a:ext cx="2879725" cy="1682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5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8550" y="2276475"/>
            <a:ext cx="2882900" cy="17922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Skupina 12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0250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1267" name="TextovéPole 13"/>
          <p:cNvSpPr txBox="1">
            <a:spLocks noChangeArrowheads="1"/>
          </p:cNvSpPr>
          <p:nvPr/>
        </p:nvSpPr>
        <p:spPr bwMode="auto">
          <a:xfrm>
            <a:off x="593725" y="1584325"/>
            <a:ext cx="38163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distribuce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5184775" y="2016125"/>
            <a:ext cx="5130800" cy="15700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ZAJISTÍME</a:t>
            </a:r>
          </a:p>
          <a:p>
            <a:pPr eaLnBrk="1" hangingPunct="1">
              <a:defRPr/>
            </a:pPr>
            <a:endParaRPr lang="cs-CZ" sz="1600" dirty="0">
              <a:latin typeface="Calibri" panose="020F0502020204030204" pitchFamily="34" charset="0"/>
              <a:cs typeface="+mn-cs"/>
            </a:endParaRP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denní svoz sběrných a kusových zásilek 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rozvoz sběrného a kusového zboží v rámci</a:t>
            </a:r>
          </a:p>
          <a:p>
            <a:pPr indent="361950" eaLnBrk="1" hangingPunct="1"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České i Slovenské republiky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zajištění dobírkové služby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4497388"/>
            <a:ext cx="2879725" cy="1508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246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sp>
        <p:nvSpPr>
          <p:cNvPr id="10247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B7950AA-0FD6-442B-8C1E-91E06F6EA65A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11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2299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50" y="2520950"/>
            <a:ext cx="2879725" cy="1398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49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Skupina 12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1274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0" name="Obdélník 9"/>
          <p:cNvSpPr/>
          <p:nvPr/>
        </p:nvSpPr>
        <p:spPr>
          <a:xfrm>
            <a:off x="5707063" y="2592388"/>
            <a:ext cx="3744912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98538" eaLnBrk="1" hangingPunct="1">
              <a:spcBef>
                <a:spcPct val="30000"/>
              </a:spcBef>
              <a:defRPr/>
            </a:pPr>
            <a:endParaRPr lang="cs-CZ" sz="1600" dirty="0">
              <a:latin typeface="Arial CE" charset="-18"/>
              <a:cs typeface="+mn-cs"/>
            </a:endParaRPr>
          </a:p>
          <a:p>
            <a:pPr marL="180975" indent="-180975" defTabSz="998538" eaLnBrk="1" hangingPunct="1">
              <a:spcBef>
                <a:spcPct val="30000"/>
              </a:spcBef>
              <a:buClr>
                <a:schemeClr val="bg2"/>
              </a:buClr>
              <a:buFont typeface="Wingdings" pitchFamily="2" charset="2"/>
              <a:buChar char="ü"/>
              <a:defRPr/>
            </a:pPr>
            <a:r>
              <a:rPr lang="cs-CZ" dirty="0">
                <a:latin typeface="Calibri" panose="020F0502020204030204" pitchFamily="34" charset="0"/>
                <a:cs typeface="+mn-cs"/>
              </a:rPr>
              <a:t>  Plánování dopravy</a:t>
            </a:r>
          </a:p>
          <a:p>
            <a:pPr marL="180975" indent="-180975" defTabSz="998538" eaLnBrk="1" hangingPunct="1">
              <a:spcBef>
                <a:spcPct val="30000"/>
              </a:spcBef>
              <a:buClr>
                <a:schemeClr val="bg2"/>
              </a:buClr>
              <a:buFont typeface="Wingdings" pitchFamily="2" charset="2"/>
              <a:buChar char="ü"/>
              <a:defRPr/>
            </a:pPr>
            <a:r>
              <a:rPr lang="cs-CZ" dirty="0">
                <a:latin typeface="Calibri" panose="020F0502020204030204" pitchFamily="34" charset="0"/>
                <a:cs typeface="+mn-cs"/>
              </a:rPr>
              <a:t>  Realizace dopravy</a:t>
            </a:r>
          </a:p>
          <a:p>
            <a:pPr marL="180975" indent="-180975" defTabSz="998538" eaLnBrk="1" hangingPunct="1">
              <a:spcBef>
                <a:spcPct val="30000"/>
              </a:spcBef>
              <a:buClr>
                <a:schemeClr val="bg2"/>
              </a:buClr>
              <a:buFont typeface="Wingdings" pitchFamily="2" charset="2"/>
              <a:buChar char="ü"/>
              <a:defRPr/>
            </a:pPr>
            <a:r>
              <a:rPr lang="cs-CZ" dirty="0">
                <a:latin typeface="Calibri" panose="020F0502020204030204" pitchFamily="34" charset="0"/>
                <a:cs typeface="+mn-cs"/>
              </a:rPr>
              <a:t>  Sledování dopravy</a:t>
            </a:r>
          </a:p>
          <a:p>
            <a:pPr marL="180975" indent="-180975" defTabSz="998538" eaLnBrk="1" hangingPunct="1">
              <a:spcBef>
                <a:spcPct val="30000"/>
              </a:spcBef>
              <a:buClr>
                <a:schemeClr val="bg2"/>
              </a:buClr>
              <a:buFont typeface="Wingdings" pitchFamily="2" charset="2"/>
              <a:buChar char="ü"/>
              <a:defRPr/>
            </a:pPr>
            <a:r>
              <a:rPr lang="cs-CZ" dirty="0">
                <a:latin typeface="Calibri" panose="020F0502020204030204" pitchFamily="34" charset="0"/>
                <a:cs typeface="+mn-cs"/>
              </a:rPr>
              <a:t>  Nouzové řešení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4321175"/>
            <a:ext cx="2879725" cy="1127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94" name="TextovéPole 13"/>
          <p:cNvSpPr txBox="1">
            <a:spLocks noChangeArrowheads="1"/>
          </p:cNvSpPr>
          <p:nvPr/>
        </p:nvSpPr>
        <p:spPr bwMode="auto">
          <a:xfrm>
            <a:off x="593725" y="1584325"/>
            <a:ext cx="3600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/>
              <a:t>profesionální přepravní servis</a:t>
            </a:r>
          </a:p>
        </p:txBody>
      </p:sp>
      <p:sp>
        <p:nvSpPr>
          <p:cNvPr id="11271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FC438D0-7DAF-4CA3-832D-4BD5DC9D2273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12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lum bright="10000" contrast="2000"/>
          </a:blip>
          <a:srcRect/>
          <a:stretch>
            <a:fillRect/>
          </a:stretch>
        </p:blipFill>
        <p:spPr bwMode="auto">
          <a:xfrm>
            <a:off x="1098550" y="2520950"/>
            <a:ext cx="2879725" cy="1247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73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2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Skupina 13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2300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4339" name="Obdélník 7"/>
          <p:cNvSpPr>
            <a:spLocks noChangeArrowheads="1"/>
          </p:cNvSpPr>
          <p:nvPr/>
        </p:nvSpPr>
        <p:spPr bwMode="auto">
          <a:xfrm>
            <a:off x="4699000" y="4176713"/>
            <a:ext cx="51308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cs-CZ" altLang="cs-CZ" sz="1600" dirty="0" err="1">
                <a:latin typeface="Calibri" panose="020F0502020204030204" pitchFamily="34" charset="0"/>
              </a:rPr>
              <a:t>Spedition</a:t>
            </a:r>
            <a:r>
              <a:rPr lang="cs-CZ" altLang="cs-CZ" sz="1600" dirty="0">
                <a:latin typeface="Calibri" panose="020F0502020204030204" pitchFamily="34" charset="0"/>
              </a:rPr>
              <a:t> FEICO, spol. s r.o. </a:t>
            </a:r>
          </a:p>
          <a:p>
            <a:pPr eaLnBrk="1" hangingPunct="1">
              <a:lnSpc>
                <a:spcPct val="150000"/>
              </a:lnSpc>
            </a:pPr>
            <a:r>
              <a:rPr lang="cs-CZ" altLang="cs-CZ" sz="1600" dirty="0">
                <a:latin typeface="Calibri" panose="020F0502020204030204" pitchFamily="34" charset="0"/>
              </a:rPr>
              <a:t>je specialistou na realizaci projektů z oblasti nadrozměrných přeprav. </a:t>
            </a:r>
          </a:p>
        </p:txBody>
      </p:sp>
      <p:sp>
        <p:nvSpPr>
          <p:cNvPr id="14340" name="TextovéPole 8"/>
          <p:cNvSpPr txBox="1">
            <a:spLocks noChangeArrowheads="1"/>
          </p:cNvSpPr>
          <p:nvPr/>
        </p:nvSpPr>
        <p:spPr bwMode="auto">
          <a:xfrm>
            <a:off x="593725" y="1512888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/>
              <a:t>letecká a námořní doprava</a:t>
            </a:r>
          </a:p>
        </p:txBody>
      </p:sp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2087563"/>
            <a:ext cx="2879725" cy="14827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342" name="TextovéPole 14"/>
          <p:cNvSpPr txBox="1">
            <a:spLocks noChangeArrowheads="1"/>
          </p:cNvSpPr>
          <p:nvPr/>
        </p:nvSpPr>
        <p:spPr bwMode="auto">
          <a:xfrm>
            <a:off x="593725" y="4176713"/>
            <a:ext cx="38163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/>
              <a:t>nadrozměrné přepravy</a:t>
            </a:r>
          </a:p>
        </p:txBody>
      </p:sp>
      <p:sp>
        <p:nvSpPr>
          <p:cNvPr id="12296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03D1FBCA-8A64-4716-8C9D-2D9CA57F152D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13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sp>
        <p:nvSpPr>
          <p:cNvPr id="14346" name="Obdélník 12"/>
          <p:cNvSpPr>
            <a:spLocks noChangeArrowheads="1"/>
          </p:cNvSpPr>
          <p:nvPr/>
        </p:nvSpPr>
        <p:spPr bwMode="auto">
          <a:xfrm>
            <a:off x="4699000" y="1655763"/>
            <a:ext cx="5130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cs-CZ" altLang="cs-CZ" sz="1600" dirty="0">
                <a:latin typeface="Calibri" panose="020F0502020204030204" pitchFamily="34" charset="0"/>
              </a:rPr>
              <a:t>Kompletně zajišťujeme  i námořní a letecké přepravy</a:t>
            </a:r>
          </a:p>
          <a:p>
            <a:pPr eaLnBrk="1" hangingPunct="1">
              <a:lnSpc>
                <a:spcPct val="150000"/>
              </a:lnSpc>
            </a:pPr>
            <a:r>
              <a:rPr lang="cs-CZ" altLang="cs-CZ" sz="1600" dirty="0">
                <a:latin typeface="Calibri" panose="020F0502020204030204" pitchFamily="34" charset="0"/>
              </a:rPr>
              <a:t>do celého světa v režimu „</a:t>
            </a:r>
            <a:r>
              <a:rPr lang="cs-CZ" altLang="cs-CZ" sz="1600" dirty="0" err="1">
                <a:latin typeface="Calibri" panose="020F0502020204030204" pitchFamily="34" charset="0"/>
              </a:rPr>
              <a:t>door</a:t>
            </a:r>
            <a:r>
              <a:rPr lang="cs-CZ" altLang="cs-CZ" sz="1600" dirty="0">
                <a:latin typeface="Calibri" panose="020F0502020204030204" pitchFamily="34" charset="0"/>
              </a:rPr>
              <a:t> to </a:t>
            </a:r>
            <a:r>
              <a:rPr lang="cs-CZ" altLang="cs-CZ" sz="1600" dirty="0" err="1">
                <a:latin typeface="Calibri" panose="020F0502020204030204" pitchFamily="34" charset="0"/>
              </a:rPr>
              <a:t>door</a:t>
            </a:r>
            <a:r>
              <a:rPr lang="cs-CZ" altLang="cs-CZ" sz="1600" dirty="0">
                <a:latin typeface="Calibri" panose="020F0502020204030204" pitchFamily="34" charset="0"/>
              </a:rPr>
              <a:t>“.</a:t>
            </a:r>
          </a:p>
        </p:txBody>
      </p:sp>
      <p:pic>
        <p:nvPicPr>
          <p:cNvPr id="14351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50" y="4679950"/>
            <a:ext cx="2879725" cy="1412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9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96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9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3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2" grpId="0"/>
      <p:bldP spid="143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Skupina 15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3325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pic>
        <p:nvPicPr>
          <p:cNvPr id="7168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1616075"/>
            <a:ext cx="2879725" cy="1263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686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50" y="3344863"/>
            <a:ext cx="2879725" cy="1263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68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98550" y="5113338"/>
            <a:ext cx="2879725" cy="12096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6" name="Text Box 13"/>
          <p:cNvSpPr txBox="1">
            <a:spLocks noChangeArrowheads="1"/>
          </p:cNvSpPr>
          <p:nvPr/>
        </p:nvSpPr>
        <p:spPr bwMode="auto">
          <a:xfrm>
            <a:off x="5059363" y="1584325"/>
            <a:ext cx="5184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1" tIns="45706" rIns="91411" bIns="45706"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600" b="1" dirty="0">
                <a:solidFill>
                  <a:srgbClr val="257F56"/>
                </a:solidFill>
                <a:latin typeface="Calibri" panose="020F0502020204030204" pitchFamily="34" charset="0"/>
              </a:rPr>
              <a:t>UKÁZKY NAŠICH NADROZMĚRNÝCH PŘEPRAV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5130800" y="2468563"/>
            <a:ext cx="4895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Calibri" panose="020F0502020204030204" pitchFamily="34" charset="0"/>
              </a:rPr>
              <a:t>Transport větrné elektrárny v ČR</a:t>
            </a:r>
          </a:p>
        </p:txBody>
      </p:sp>
      <p:sp>
        <p:nvSpPr>
          <p:cNvPr id="15368" name="Text Box 14"/>
          <p:cNvSpPr txBox="1">
            <a:spLocks noChangeArrowheads="1"/>
          </p:cNvSpPr>
          <p:nvPr/>
        </p:nvSpPr>
        <p:spPr bwMode="auto">
          <a:xfrm>
            <a:off x="5130800" y="3887788"/>
            <a:ext cx="324008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Calibri" panose="020F0502020204030204" pitchFamily="34" charset="0"/>
              </a:rPr>
              <a:t>Transport zásobníku v rámci ČR</a:t>
            </a:r>
          </a:p>
        </p:txBody>
      </p:sp>
      <p:sp>
        <p:nvSpPr>
          <p:cNvPr id="15369" name="Text Box 10"/>
          <p:cNvSpPr txBox="1">
            <a:spLocks noChangeArrowheads="1"/>
          </p:cNvSpPr>
          <p:nvPr/>
        </p:nvSpPr>
        <p:spPr bwMode="auto">
          <a:xfrm>
            <a:off x="5130800" y="5565775"/>
            <a:ext cx="396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998538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98538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Calibri" panose="020F0502020204030204" pitchFamily="34" charset="0"/>
              </a:rPr>
              <a:t>Transport vodní elektrárny do Švédska</a:t>
            </a:r>
          </a:p>
        </p:txBody>
      </p:sp>
      <p:sp>
        <p:nvSpPr>
          <p:cNvPr id="13323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906D7FB7-EE14-4596-A1D7-E4F65056EF01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14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3324" name="Obrázek 9" descr="logo_FEICO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1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6" grpId="0"/>
      <p:bldP spid="15367" grpId="0"/>
      <p:bldP spid="15368" grpId="0"/>
      <p:bldP spid="153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Skupina 9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4346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6387" name="TextovéPole 13"/>
          <p:cNvSpPr txBox="1">
            <a:spLocks noChangeArrowheads="1"/>
          </p:cNvSpPr>
          <p:nvPr/>
        </p:nvSpPr>
        <p:spPr bwMode="auto">
          <a:xfrm>
            <a:off x="593725" y="1584325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/>
              <a:t>celní deklarace</a:t>
            </a:r>
          </a:p>
        </p:txBody>
      </p:sp>
      <p:sp>
        <p:nvSpPr>
          <p:cNvPr id="16388" name="Rectangle 2"/>
          <p:cNvSpPr>
            <a:spLocks noChangeArrowheads="1"/>
          </p:cNvSpPr>
          <p:nvPr/>
        </p:nvSpPr>
        <p:spPr bwMode="auto">
          <a:xfrm>
            <a:off x="4789488" y="1006475"/>
            <a:ext cx="5089525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3619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endParaRPr lang="cs-CZ" altLang="cs-CZ" dirty="0"/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vyhotovení JSD (jednotný správní doklad),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vyhotovení T1, T2 a TIR v systému NTCS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e - dovoz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vyhotovení ECS (Export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Control</a:t>
            </a: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System</a:t>
            </a: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) a ICS</a:t>
            </a:r>
          </a:p>
          <a:p>
            <a:pPr>
              <a:lnSpc>
                <a:spcPct val="150000"/>
              </a:lnSpc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(Import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Control</a:t>
            </a: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System</a:t>
            </a: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vyhotovení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carnet</a:t>
            </a: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 TIR, CMR, certifikátu o původu </a:t>
            </a:r>
          </a:p>
          <a:p>
            <a:pPr>
              <a:lnSpc>
                <a:spcPct val="150000"/>
              </a:lnSpc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zboží, EUR 1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poskytnutí ručení za celní dluh ve všech celních </a:t>
            </a:r>
          </a:p>
          <a:p>
            <a:pPr>
              <a:lnSpc>
                <a:spcPct val="150000"/>
              </a:lnSpc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režimech 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vedení agendy </a:t>
            </a:r>
            <a:r>
              <a:rPr lang="cs-CZ" altLang="cs-CZ" sz="1600" dirty="0" err="1">
                <a:latin typeface="+mn-lt"/>
                <a:cs typeface="Times New Roman" panose="02020603050405020304" pitchFamily="18" charset="0"/>
              </a:rPr>
              <a:t>Intrastat</a:t>
            </a:r>
            <a:endParaRPr lang="cs-CZ" altLang="cs-CZ" sz="1600" dirty="0">
              <a:latin typeface="+mn-lt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skladování a vedení evidence celního skladu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zastupování deklaranta při celním řízení 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cs-CZ" altLang="cs-CZ" sz="1600" dirty="0">
                <a:latin typeface="+mn-lt"/>
                <a:cs typeface="Times New Roman" panose="02020603050405020304" pitchFamily="18" charset="0"/>
              </a:rPr>
              <a:t>poradenská činnost  </a:t>
            </a:r>
            <a:endParaRPr lang="cs-CZ" altLang="cs-CZ" sz="1600" dirty="0">
              <a:latin typeface="+mn-lt"/>
            </a:endParaRPr>
          </a:p>
          <a:p>
            <a:endParaRPr lang="cs-CZ" altLang="cs-CZ" dirty="0"/>
          </a:p>
        </p:txBody>
      </p:sp>
      <p:sp>
        <p:nvSpPr>
          <p:cNvPr id="14342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5150DF4D-17E3-4B62-9347-CB351E2CA155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15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639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2232025"/>
            <a:ext cx="2879725" cy="1841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50" y="4441825"/>
            <a:ext cx="2879725" cy="1884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5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Skupina 13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5371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44116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17411" name="TextovéPole 13"/>
          <p:cNvSpPr txBox="1">
            <a:spLocks noChangeArrowheads="1"/>
          </p:cNvSpPr>
          <p:nvPr/>
        </p:nvSpPr>
        <p:spPr bwMode="auto">
          <a:xfrm>
            <a:off x="666750" y="1584325"/>
            <a:ext cx="38163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/>
              <a:t>skladování </a:t>
            </a:r>
          </a:p>
        </p:txBody>
      </p:sp>
      <p:sp>
        <p:nvSpPr>
          <p:cNvPr id="9" name="Obdélník 8"/>
          <p:cNvSpPr/>
          <p:nvPr/>
        </p:nvSpPr>
        <p:spPr>
          <a:xfrm>
            <a:off x="5130800" y="1512888"/>
            <a:ext cx="3024188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SKLAD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běžný temperovaný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běžný netemperovaný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veřejně-celní  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130800" y="2952750"/>
            <a:ext cx="4895850" cy="304641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ZAJISTÍME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manipulace se zásilkou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třídění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přebalování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kompletace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balení zboží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vyskladnění zásilek na základě dodacích listů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tisk a lepení etiket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dodržování podmínek FIFO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100 % vstupní kontrola 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vedení skladové evidence</a:t>
            </a:r>
          </a:p>
          <a:p>
            <a:pPr indent="361950" eaLnBrk="1" hangingPunct="1">
              <a:buFont typeface="Wingdings" pitchFamily="2" charset="2"/>
              <a:buChar char="ü"/>
              <a:defRPr/>
            </a:pPr>
            <a:r>
              <a:rPr lang="cs-CZ" sz="1600" dirty="0">
                <a:latin typeface="Calibri" panose="020F0502020204030204" pitchFamily="34" charset="0"/>
                <a:cs typeface="+mn-cs"/>
              </a:rPr>
              <a:t>služby s přidanou hodnotou</a:t>
            </a: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8550" y="4751388"/>
            <a:ext cx="2879725" cy="1409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368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60E16254-AE95-4258-9A01-21AFAE49A545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16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7423" name="Picture 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98550" y="2376488"/>
            <a:ext cx="2879725" cy="17510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370" name="Obrázek 9" descr="logo_FEICO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TextovéPole 13"/>
          <p:cNvSpPr txBox="1">
            <a:spLocks noChangeArrowheads="1"/>
          </p:cNvSpPr>
          <p:nvPr/>
        </p:nvSpPr>
        <p:spPr bwMode="auto">
          <a:xfrm>
            <a:off x="593725" y="1574800"/>
            <a:ext cx="42751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mezinárodní doprava a spedice</a:t>
            </a:r>
          </a:p>
        </p:txBody>
      </p:sp>
      <p:sp>
        <p:nvSpPr>
          <p:cNvPr id="9222" name="Obdélník 15"/>
          <p:cNvSpPr>
            <a:spLocks noChangeArrowheads="1"/>
          </p:cNvSpPr>
          <p:nvPr/>
        </p:nvSpPr>
        <p:spPr bwMode="auto">
          <a:xfrm>
            <a:off x="4986338" y="1584325"/>
            <a:ext cx="511333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 dirty="0">
                <a:latin typeface="Calibri" panose="020F0502020204030204" pitchFamily="34" charset="0"/>
              </a:rPr>
              <a:t>Rychlou a bezpečnou přepravu standardních </a:t>
            </a:r>
            <a:endParaRPr lang="cs-CZ" altLang="cs-CZ" sz="1600" dirty="0" smtClean="0">
              <a:latin typeface="Calibri" panose="020F0502020204030204" pitchFamily="34" charset="0"/>
            </a:endParaRPr>
          </a:p>
          <a:p>
            <a:pPr eaLnBrk="1" hangingPunct="1"/>
            <a:r>
              <a:rPr lang="cs-CZ" altLang="cs-CZ" sz="1600" dirty="0" smtClean="0">
                <a:latin typeface="Calibri" panose="020F0502020204030204" pitchFamily="34" charset="0"/>
              </a:rPr>
              <a:t>zásilek </a:t>
            </a:r>
            <a:r>
              <a:rPr lang="cs-CZ" altLang="cs-CZ" sz="1600" dirty="0">
                <a:latin typeface="Calibri" panose="020F0502020204030204" pitchFamily="34" charset="0"/>
              </a:rPr>
              <a:t>zajistíme systémem národní a mezinárodní přepravy zásilek v přepravní síti skupiny </a:t>
            </a:r>
            <a:r>
              <a:rPr lang="cs-CZ" altLang="cs-CZ" sz="1600" dirty="0" err="1">
                <a:latin typeface="Calibri" panose="020F0502020204030204" pitchFamily="34" charset="0"/>
              </a:rPr>
              <a:t>Geis</a:t>
            </a:r>
            <a:r>
              <a:rPr lang="cs-CZ" altLang="cs-CZ" sz="1600" dirty="0"/>
              <a:t>.</a:t>
            </a:r>
          </a:p>
        </p:txBody>
      </p:sp>
      <p:pic>
        <p:nvPicPr>
          <p:cNvPr id="12" name="Obrázek 11" descr="CR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1944688"/>
            <a:ext cx="5616575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 descr="SK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4105275"/>
            <a:ext cx="4292600" cy="230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568325" y="4752975"/>
            <a:ext cx="463391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buClr>
                <a:srgbClr val="CC0000"/>
              </a:buClr>
            </a:pPr>
            <a:r>
              <a:rPr lang="cs-CZ" altLang="cs-CZ" sz="1600" b="1" dirty="0">
                <a:latin typeface="Calibri" panose="020F0502020204030204" pitchFamily="34" charset="0"/>
              </a:rPr>
              <a:t>Skupina </a:t>
            </a:r>
            <a:r>
              <a:rPr lang="cs-CZ" altLang="cs-CZ" sz="1600" b="1" dirty="0" err="1">
                <a:latin typeface="Calibri" panose="020F0502020204030204" pitchFamily="34" charset="0"/>
              </a:rPr>
              <a:t>Geis</a:t>
            </a:r>
            <a:r>
              <a:rPr lang="cs-CZ" altLang="cs-CZ" sz="1600" b="1" dirty="0">
                <a:latin typeface="Calibri" panose="020F0502020204030204" pitchFamily="34" charset="0"/>
              </a:rPr>
              <a:t> na česko-slovenském území:</a:t>
            </a:r>
            <a:r>
              <a:rPr lang="de-DE" altLang="cs-CZ" sz="1600" b="1" dirty="0">
                <a:latin typeface="Calibri" panose="020F0502020204030204" pitchFamily="34" charset="0"/>
              </a:rPr>
              <a:t> </a:t>
            </a:r>
            <a:endParaRPr lang="cs-CZ" altLang="cs-CZ" sz="1600" b="1" dirty="0">
              <a:latin typeface="Calibri" panose="020F0502020204030204" pitchFamily="34" charset="0"/>
            </a:endParaRPr>
          </a:p>
          <a:p>
            <a:pPr eaLnBrk="1" hangingPunct="1">
              <a:buClr>
                <a:srgbClr val="CC0000"/>
              </a:buClr>
            </a:pPr>
            <a:endParaRPr lang="cs-CZ" altLang="cs-CZ" sz="1600" dirty="0"/>
          </a:p>
          <a:p>
            <a:pPr eaLnBrk="1" hangingPunct="1"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cs-CZ" altLang="cs-CZ" sz="1600" dirty="0">
                <a:latin typeface="Calibri" panose="020F0502020204030204" pitchFamily="34" charset="0"/>
              </a:rPr>
              <a:t>1 </a:t>
            </a:r>
            <a:r>
              <a:rPr lang="cs-CZ" altLang="cs-CZ" sz="1600" dirty="0" smtClean="0">
                <a:latin typeface="Calibri" panose="020F0502020204030204" pitchFamily="34" charset="0"/>
              </a:rPr>
              <a:t>200</a:t>
            </a:r>
            <a:r>
              <a:rPr lang="de-DE" altLang="cs-CZ" sz="1600" dirty="0" smtClean="0">
                <a:latin typeface="Calibri" panose="020F0502020204030204" pitchFamily="34" charset="0"/>
              </a:rPr>
              <a:t> </a:t>
            </a:r>
            <a:r>
              <a:rPr lang="cs-CZ" altLang="cs-CZ" sz="1600" dirty="0">
                <a:latin typeface="Calibri" panose="020F0502020204030204" pitchFamily="34" charset="0"/>
              </a:rPr>
              <a:t>zaměstnanců</a:t>
            </a:r>
            <a:endParaRPr lang="de-DE" altLang="cs-CZ" sz="1600" dirty="0">
              <a:latin typeface="Calibri" panose="020F0502020204030204" pitchFamily="34" charset="0"/>
            </a:endParaRPr>
          </a:p>
          <a:p>
            <a:pPr eaLnBrk="1" hangingPunct="1"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cs-CZ" altLang="cs-CZ" sz="1600" dirty="0">
                <a:latin typeface="Calibri" panose="020F0502020204030204" pitchFamily="34" charset="0"/>
              </a:rPr>
              <a:t>29</a:t>
            </a:r>
            <a:r>
              <a:rPr lang="de-DE" altLang="cs-CZ" sz="1600" dirty="0">
                <a:latin typeface="Calibri" panose="020F0502020204030204" pitchFamily="34" charset="0"/>
              </a:rPr>
              <a:t> </a:t>
            </a:r>
            <a:r>
              <a:rPr lang="cs-CZ" altLang="cs-CZ" sz="1600" dirty="0">
                <a:latin typeface="Calibri" panose="020F0502020204030204" pitchFamily="34" charset="0"/>
              </a:rPr>
              <a:t>poboček (21 systémových)</a:t>
            </a:r>
            <a:endParaRPr lang="de-DE" altLang="cs-CZ" sz="1600" dirty="0">
              <a:latin typeface="Calibri" panose="020F0502020204030204" pitchFamily="34" charset="0"/>
            </a:endParaRPr>
          </a:p>
          <a:p>
            <a:pPr eaLnBrk="1" hangingPunct="1"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de-DE" altLang="cs-CZ" sz="1600" dirty="0">
                <a:latin typeface="Calibri" panose="020F0502020204030204" pitchFamily="34" charset="0"/>
              </a:rPr>
              <a:t>1</a:t>
            </a:r>
            <a:r>
              <a:rPr lang="cs-CZ" altLang="cs-CZ" sz="1600" dirty="0">
                <a:latin typeface="Calibri" panose="020F0502020204030204" pitchFamily="34" charset="0"/>
              </a:rPr>
              <a:t>59</a:t>
            </a:r>
            <a:r>
              <a:rPr lang="de-DE" altLang="cs-CZ" sz="1600" dirty="0">
                <a:latin typeface="Calibri" panose="020F0502020204030204" pitchFamily="34" charset="0"/>
              </a:rPr>
              <a:t>.000 m² </a:t>
            </a:r>
            <a:r>
              <a:rPr lang="cs-CZ" altLang="cs-CZ" sz="1600" dirty="0">
                <a:latin typeface="Calibri" panose="020F0502020204030204" pitchFamily="34" charset="0"/>
              </a:rPr>
              <a:t>logistických ploch</a:t>
            </a:r>
            <a:endParaRPr lang="de-DE" altLang="cs-CZ" sz="1600" dirty="0">
              <a:latin typeface="Calibri" panose="020F0502020204030204" pitchFamily="34" charset="0"/>
            </a:endParaRPr>
          </a:p>
          <a:p>
            <a:pPr eaLnBrk="1" hangingPunct="1">
              <a:buClr>
                <a:srgbClr val="CC0000"/>
              </a:buClr>
              <a:buFont typeface="Wingdings" panose="05000000000000000000" pitchFamily="2" charset="2"/>
              <a:buChar char="§"/>
            </a:pPr>
            <a:r>
              <a:rPr lang="cs-CZ" altLang="cs-CZ" sz="1600" dirty="0">
                <a:latin typeface="Calibri" panose="020F0502020204030204" pitchFamily="34" charset="0"/>
              </a:rPr>
              <a:t>78.000</a:t>
            </a:r>
            <a:r>
              <a:rPr lang="de-DE" altLang="cs-CZ" sz="1600" dirty="0">
                <a:latin typeface="Calibri" panose="020F0502020204030204" pitchFamily="34" charset="0"/>
              </a:rPr>
              <a:t>m²</a:t>
            </a:r>
            <a:r>
              <a:rPr lang="cs-CZ" altLang="cs-CZ" sz="1600" dirty="0">
                <a:latin typeface="Calibri" panose="020F0502020204030204" pitchFamily="34" charset="0"/>
              </a:rPr>
              <a:t>  vnitřních skladových ploch</a:t>
            </a:r>
            <a:endParaRPr lang="de-DE" altLang="cs-CZ" sz="1600" dirty="0">
              <a:latin typeface="Calibri" panose="020F0502020204030204" pitchFamily="34" charset="0"/>
            </a:endParaRPr>
          </a:p>
        </p:txBody>
      </p:sp>
      <p:sp>
        <p:nvSpPr>
          <p:cNvPr id="20" name="TextovéPole 13"/>
          <p:cNvSpPr txBox="1">
            <a:spLocks noChangeArrowheads="1"/>
          </p:cNvSpPr>
          <p:nvPr/>
        </p:nvSpPr>
        <p:spPr bwMode="auto">
          <a:xfrm>
            <a:off x="593725" y="2078038"/>
            <a:ext cx="38163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latin typeface="Calibri" panose="020F0502020204030204" pitchFamily="34" charset="0"/>
              </a:rPr>
              <a:t>distribuce</a:t>
            </a:r>
          </a:p>
        </p:txBody>
      </p:sp>
      <p:pic>
        <p:nvPicPr>
          <p:cNvPr id="21" name="Picture 13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6388" y="360363"/>
            <a:ext cx="9720262" cy="78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396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1C09521B-8019-45B9-B022-96CF9DD72EB4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17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6398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ovéPole 11"/>
          <p:cNvSpPr txBox="1">
            <a:spLocks noChangeArrowheads="1"/>
          </p:cNvSpPr>
          <p:nvPr/>
        </p:nvSpPr>
        <p:spPr bwMode="auto">
          <a:xfrm>
            <a:off x="306388" y="504825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…naše služby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209" y="2846852"/>
            <a:ext cx="1296144" cy="1205351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730" y="4570768"/>
            <a:ext cx="1296144" cy="1205351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961" y="3449527"/>
            <a:ext cx="1688459" cy="84329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/>
      <p:bldP spid="18" grpId="0"/>
      <p:bldP spid="2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Skupina 10"/>
          <p:cNvGrpSpPr>
            <a:grpSpLocks/>
          </p:cNvGrpSpPr>
          <p:nvPr/>
        </p:nvGrpSpPr>
        <p:grpSpPr bwMode="auto">
          <a:xfrm>
            <a:off x="306388" y="360363"/>
            <a:ext cx="9720262" cy="6838950"/>
            <a:chOff x="306388" y="360363"/>
            <a:chExt cx="9720262" cy="6838950"/>
          </a:xfrm>
        </p:grpSpPr>
        <p:pic>
          <p:nvPicPr>
            <p:cNvPr id="18441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6388" y="1008063"/>
              <a:ext cx="9720262" cy="6191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3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06388" y="360363"/>
              <a:ext cx="9720262" cy="78740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</p:grpSp>
      <p:sp>
        <p:nvSpPr>
          <p:cNvPr id="21507" name="TextovéPole 11"/>
          <p:cNvSpPr txBox="1">
            <a:spLocks noChangeArrowheads="1"/>
          </p:cNvSpPr>
          <p:nvPr/>
        </p:nvSpPr>
        <p:spPr bwMode="auto">
          <a:xfrm>
            <a:off x="306388" y="543423"/>
            <a:ext cx="38877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cs-CZ" altLang="cs-CZ" sz="2400" b="1" i="1" dirty="0">
                <a:solidFill>
                  <a:srgbClr val="DCF8E5"/>
                </a:solidFill>
                <a:latin typeface="Calibri" panose="020F0502020204030204" pitchFamily="34" charset="0"/>
              </a:rPr>
              <a:t>…kvalita před kvantitou</a:t>
            </a:r>
            <a:endParaRPr lang="cs-CZ" altLang="cs-CZ" sz="1800" b="1" i="1" dirty="0">
              <a:solidFill>
                <a:srgbClr val="DCF8E5"/>
              </a:solidFill>
              <a:latin typeface="Calibri" panose="020F0502020204030204" pitchFamily="34" charset="0"/>
            </a:endParaRPr>
          </a:p>
        </p:txBody>
      </p:sp>
      <p:pic>
        <p:nvPicPr>
          <p:cNvPr id="2150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913" y="1577975"/>
            <a:ext cx="7385050" cy="345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ovéPole 12"/>
          <p:cNvSpPr txBox="1">
            <a:spLocks noChangeArrowheads="1"/>
          </p:cNvSpPr>
          <p:nvPr/>
        </p:nvSpPr>
        <p:spPr bwMode="auto">
          <a:xfrm>
            <a:off x="1385888" y="5413375"/>
            <a:ext cx="41021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 dirty="0" err="1">
                <a:latin typeface="Calibri" panose="020F0502020204030204" pitchFamily="34" charset="0"/>
              </a:rPr>
              <a:t>Spedition</a:t>
            </a:r>
            <a:r>
              <a:rPr lang="cs-CZ" altLang="cs-CZ" sz="1800" b="1" i="1" dirty="0">
                <a:latin typeface="Calibri" panose="020F0502020204030204" pitchFamily="34" charset="0"/>
              </a:rPr>
              <a:t> FEICO, spol. s r.o., </a:t>
            </a:r>
          </a:p>
          <a:p>
            <a:pPr eaLnBrk="1" hangingPunct="1"/>
            <a:r>
              <a:rPr lang="cs-CZ" altLang="cs-CZ" sz="1800" b="1" i="1" dirty="0">
                <a:latin typeface="Calibri" panose="020F0502020204030204" pitchFamily="34" charset="0"/>
              </a:rPr>
              <a:t>Háj 358</a:t>
            </a:r>
          </a:p>
          <a:p>
            <a:pPr eaLnBrk="1" hangingPunct="1"/>
            <a:r>
              <a:rPr lang="cs-CZ" altLang="cs-CZ" sz="1800" b="1" i="1" dirty="0">
                <a:latin typeface="Calibri" panose="020F0502020204030204" pitchFamily="34" charset="0"/>
              </a:rPr>
              <a:t>798 12 Prostějov</a:t>
            </a:r>
          </a:p>
        </p:txBody>
      </p:sp>
      <p:sp>
        <p:nvSpPr>
          <p:cNvPr id="21510" name="TextovéPole 13"/>
          <p:cNvSpPr txBox="1">
            <a:spLocks noChangeArrowheads="1"/>
          </p:cNvSpPr>
          <p:nvPr/>
        </p:nvSpPr>
        <p:spPr bwMode="auto">
          <a:xfrm>
            <a:off x="5994400" y="5413375"/>
            <a:ext cx="3025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800" b="1" i="1" dirty="0">
                <a:latin typeface="Calibri" panose="020F0502020204030204" pitchFamily="34" charset="0"/>
              </a:rPr>
              <a:t>Tel.:       +420 582 400 600</a:t>
            </a:r>
          </a:p>
          <a:p>
            <a:pPr eaLnBrk="1" hangingPunct="1"/>
            <a:r>
              <a:rPr lang="cs-CZ" altLang="cs-CZ" sz="1800" b="1" i="1" dirty="0">
                <a:latin typeface="Calibri" panose="020F0502020204030204" pitchFamily="34" charset="0"/>
              </a:rPr>
              <a:t>Fax:       +420 582 400 610</a:t>
            </a:r>
          </a:p>
          <a:p>
            <a:pPr eaLnBrk="1" hangingPunct="1"/>
            <a:r>
              <a:rPr lang="cs-CZ" altLang="cs-CZ" sz="1800" b="1" i="1" dirty="0">
                <a:latin typeface="Calibri" panose="020F0502020204030204" pitchFamily="34" charset="0"/>
              </a:rPr>
              <a:t>E-mail:   feico@feico.cz </a:t>
            </a:r>
          </a:p>
        </p:txBody>
      </p:sp>
      <p:sp>
        <p:nvSpPr>
          <p:cNvPr id="18439" name="Zástupný symbol pro číslo snímku 3"/>
          <p:cNvSpPr txBox="1">
            <a:spLocks/>
          </p:cNvSpPr>
          <p:nvPr/>
        </p:nvSpPr>
        <p:spPr bwMode="auto">
          <a:xfrm>
            <a:off x="7827963" y="6904038"/>
            <a:ext cx="2393950" cy="29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779" tIns="49890" rIns="99779" bIns="49890"/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 hangingPunct="1"/>
            <a:fld id="{E266610C-BD5A-4307-A5AE-D988DB63EC4D}" type="slidenum">
              <a:rPr lang="de-DE" altLang="cs-CZ" sz="1100" b="1">
                <a:solidFill>
                  <a:srgbClr val="006600"/>
                </a:solidFill>
              </a:rPr>
              <a:pPr algn="r" eaLnBrk="1" hangingPunct="1"/>
              <a:t>18</a:t>
            </a:fld>
            <a:endParaRPr lang="de-DE" altLang="cs-CZ" sz="1100" b="1">
              <a:solidFill>
                <a:srgbClr val="006600"/>
              </a:solidFill>
            </a:endParaRPr>
          </a:p>
        </p:txBody>
      </p:sp>
      <p:pic>
        <p:nvPicPr>
          <p:cNvPr id="18440" name="Obrázek 9" descr="logo_FEICO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5350" y="6503988"/>
            <a:ext cx="1295400" cy="31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9" grpId="0"/>
      <p:bldP spid="21510" grpId="0"/>
    </p:bld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8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985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4508</TotalTime>
  <Words>624</Words>
  <Application>Microsoft Office PowerPoint</Application>
  <PresentationFormat>Vlastní</PresentationFormat>
  <Paragraphs>209</Paragraphs>
  <Slides>18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Arial CE</vt:lpstr>
      <vt:lpstr>Calibri</vt:lpstr>
      <vt:lpstr>Times New Roman</vt:lpstr>
      <vt:lpstr>Wingdings</vt:lpstr>
      <vt:lpstr>Výchozí návrh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Petr</dc:creator>
  <cp:lastModifiedBy>Faltýnková Ivana</cp:lastModifiedBy>
  <cp:revision>403</cp:revision>
  <cp:lastPrinted>2015-09-25T08:24:47Z</cp:lastPrinted>
  <dcterms:created xsi:type="dcterms:W3CDTF">2005-03-25T09:52:12Z</dcterms:created>
  <dcterms:modified xsi:type="dcterms:W3CDTF">2015-10-12T12:12:58Z</dcterms:modified>
</cp:coreProperties>
</file>