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8" r:id="rId2"/>
    <p:sldId id="264" r:id="rId3"/>
    <p:sldId id="261" r:id="rId4"/>
    <p:sldId id="263" r:id="rId5"/>
    <p:sldId id="257" r:id="rId6"/>
    <p:sldId id="266" r:id="rId7"/>
    <p:sldId id="265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66CC"/>
    <a:srgbClr val="EC8F1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96" autoAdjust="0"/>
    <p:restoredTop sz="97749" autoAdjust="0"/>
  </p:normalViewPr>
  <p:slideViewPr>
    <p:cSldViewPr>
      <p:cViewPr>
        <p:scale>
          <a:sx n="100" d="100"/>
          <a:sy n="100" d="100"/>
        </p:scale>
        <p:origin x="-672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9185251-3DFF-4289-8BA9-D40AF8C383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C8086D-4E90-4554-BF1C-637FCD741A72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941D5D-35A4-40CF-B34F-E58A0AF1BF56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B4980-190C-4045-B126-7CDDEDACA033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7DC556-DBE2-47A6-A1DA-80D64C264A95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AB47CF-A423-4E0C-B6A7-C8AFFB257659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AB47CF-A423-4E0C-B6A7-C8AFFB257659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391EB3-02A4-46B5-B9B7-80653C3DCE3A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6DC69-C196-4A8C-81B3-101E32B07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C8696-C616-41B9-B317-8FA742CAE6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F6E86-BC08-4116-B06F-7CE5113F4F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0FD66-3E41-4B2F-9680-A13822B609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9C133-3944-4B1A-BAAF-2A3FB7AB3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AB476-8677-4970-8C5D-E8F2649B71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7AD8F-0A48-44BE-AEDB-17B9F9592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69DD8-4D70-4AD5-AD35-01069BA0D3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25E97-EA78-419E-A907-FB448310CC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C4305-4F3B-4F9C-A1D0-F8288B26A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269A2-5BFD-4F7A-8318-A0BA26EE05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cs-CZ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EBEBDE8-3337-4948-8A30-6619001B0E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7.xml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slide" Target="slid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slide" Target="slide4.xml"/><Relationship Id="rId5" Type="http://schemas.openxmlformats.org/officeDocument/2006/relationships/hyperlink" Target="http://www.fajnagency.cz/" TargetMode="External"/><Relationship Id="rId15" Type="http://schemas.openxmlformats.org/officeDocument/2006/relationships/slide" Target="slide6.xml"/><Relationship Id="rId10" Type="http://schemas.openxmlformats.org/officeDocument/2006/relationships/slide" Target="slide3.xml"/><Relationship Id="rId4" Type="http://schemas.openxmlformats.org/officeDocument/2006/relationships/image" Target="../media/image2.png"/><Relationship Id="rId9" Type="http://schemas.openxmlformats.org/officeDocument/2006/relationships/slide" Target="slide2.xml"/><Relationship Id="rId1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slide" Target="slide3.xml"/><Relationship Id="rId18" Type="http://schemas.openxmlformats.org/officeDocument/2006/relationships/slide" Target="slide5.xml"/><Relationship Id="rId3" Type="http://schemas.openxmlformats.org/officeDocument/2006/relationships/image" Target="../media/image6.jpeg"/><Relationship Id="rId7" Type="http://schemas.openxmlformats.org/officeDocument/2006/relationships/image" Target="../media/image3.png"/><Relationship Id="rId12" Type="http://schemas.openxmlformats.org/officeDocument/2006/relationships/slide" Target="slide2.xml"/><Relationship Id="rId17" Type="http://schemas.openxmlformats.org/officeDocument/2006/relationships/slide" Target="slide7.xml"/><Relationship Id="rId2" Type="http://schemas.openxmlformats.org/officeDocument/2006/relationships/notesSlide" Target="../notesSlides/notesSlide2.xml"/><Relationship Id="rId16" Type="http://schemas.openxmlformats.org/officeDocument/2006/relationships/hyperlink" Target="http://www.fajnagency.cz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hyperlink" Target="http://www.fajnagency.cz/nase-kredo_553365.html" TargetMode="External"/><Relationship Id="rId15" Type="http://schemas.openxmlformats.org/officeDocument/2006/relationships/slide" Target="slide1.xml"/><Relationship Id="rId10" Type="http://schemas.openxmlformats.org/officeDocument/2006/relationships/image" Target="../media/image4.png"/><Relationship Id="rId19" Type="http://schemas.openxmlformats.org/officeDocument/2006/relationships/slide" Target="slide6.xml"/><Relationship Id="rId4" Type="http://schemas.openxmlformats.org/officeDocument/2006/relationships/hyperlink" Target="http://www.fajnagency.cz/o-nas_554248.html" TargetMode="External"/><Relationship Id="rId9" Type="http://schemas.openxmlformats.org/officeDocument/2006/relationships/image" Target="../media/image8.jpeg"/><Relationship Id="rId1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ajnagency.cz/" TargetMode="External"/><Relationship Id="rId13" Type="http://schemas.openxmlformats.org/officeDocument/2006/relationships/image" Target="../media/image9.jpeg"/><Relationship Id="rId18" Type="http://schemas.openxmlformats.org/officeDocument/2006/relationships/slide" Target="slide3.xml"/><Relationship Id="rId3" Type="http://schemas.openxmlformats.org/officeDocument/2006/relationships/image" Target="../media/image6.jpeg"/><Relationship Id="rId21" Type="http://schemas.openxmlformats.org/officeDocument/2006/relationships/slide" Target="slide7.xml"/><Relationship Id="rId7" Type="http://schemas.openxmlformats.org/officeDocument/2006/relationships/hyperlink" Target="http://www.fajnagency.cz/clanky/554575" TargetMode="External"/><Relationship Id="rId12" Type="http://schemas.openxmlformats.org/officeDocument/2006/relationships/image" Target="../media/image4.png"/><Relationship Id="rId17" Type="http://schemas.openxmlformats.org/officeDocument/2006/relationships/slide" Target="slide2.xm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.png"/><Relationship Id="rId20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jnagency.cz/zabavne-atrakce_553523.html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://www.fajnagency.cz/sportovni-aktivity-_553373.html" TargetMode="External"/><Relationship Id="rId15" Type="http://schemas.openxmlformats.org/officeDocument/2006/relationships/image" Target="../media/image11.jpeg"/><Relationship Id="rId23" Type="http://schemas.openxmlformats.org/officeDocument/2006/relationships/slide" Target="slide6.xml"/><Relationship Id="rId10" Type="http://schemas.openxmlformats.org/officeDocument/2006/relationships/image" Target="../media/image5.png"/><Relationship Id="rId19" Type="http://schemas.openxmlformats.org/officeDocument/2006/relationships/slide" Target="slide4.xml"/><Relationship Id="rId4" Type="http://schemas.openxmlformats.org/officeDocument/2006/relationships/hyperlink" Target="http://www.fajnagency.cz/firemni-akce_553372.html" TargetMode="External"/><Relationship Id="rId9" Type="http://schemas.openxmlformats.org/officeDocument/2006/relationships/hyperlink" Target="http://www.fajnagency.cz/kontakty_553522.html" TargetMode="External"/><Relationship Id="rId14" Type="http://schemas.openxmlformats.org/officeDocument/2006/relationships/image" Target="../media/image10.jpeg"/><Relationship Id="rId22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ajnagency.cz/pronajem-fajn-promo-tymu-na-7leagueboot_554073.html" TargetMode="External"/><Relationship Id="rId13" Type="http://schemas.openxmlformats.org/officeDocument/2006/relationships/image" Target="../media/image4.png"/><Relationship Id="rId18" Type="http://schemas.openxmlformats.org/officeDocument/2006/relationships/slide" Target="slide2.xml"/><Relationship Id="rId3" Type="http://schemas.openxmlformats.org/officeDocument/2006/relationships/image" Target="../media/image6.jpeg"/><Relationship Id="rId21" Type="http://schemas.openxmlformats.org/officeDocument/2006/relationships/slide" Target="slide1.xml"/><Relationship Id="rId7" Type="http://schemas.openxmlformats.org/officeDocument/2006/relationships/hyperlink" Target="http://www.fajnagency.cz/fotogalerie_553381.html" TargetMode="External"/><Relationship Id="rId12" Type="http://schemas.openxmlformats.org/officeDocument/2006/relationships/image" Target="../media/image3.png"/><Relationship Id="rId1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4.jpeg"/><Relationship Id="rId20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jnagency.cz/clanky/553522" TargetMode="External"/><Relationship Id="rId11" Type="http://schemas.openxmlformats.org/officeDocument/2006/relationships/image" Target="../media/image5.png"/><Relationship Id="rId24" Type="http://schemas.openxmlformats.org/officeDocument/2006/relationships/slide" Target="slide6.xml"/><Relationship Id="rId5" Type="http://schemas.openxmlformats.org/officeDocument/2006/relationships/hyperlink" Target="http://www.fajnagency.cz/clanky/553526" TargetMode="External"/><Relationship Id="rId15" Type="http://schemas.openxmlformats.org/officeDocument/2006/relationships/image" Target="../media/image13.jpeg"/><Relationship Id="rId23" Type="http://schemas.openxmlformats.org/officeDocument/2006/relationships/slide" Target="slide5.xml"/><Relationship Id="rId10" Type="http://schemas.openxmlformats.org/officeDocument/2006/relationships/hyperlink" Target="http://www.fajnagency.cz/kontakty_553522.html" TargetMode="External"/><Relationship Id="rId19" Type="http://schemas.openxmlformats.org/officeDocument/2006/relationships/slide" Target="slide3.xml"/><Relationship Id="rId4" Type="http://schemas.openxmlformats.org/officeDocument/2006/relationships/hyperlink" Target="http://www.fajnagency.cz/clanky/553525" TargetMode="External"/><Relationship Id="rId9" Type="http://schemas.openxmlformats.org/officeDocument/2006/relationships/hyperlink" Target="http://www.fajnagency.cz/" TargetMode="External"/><Relationship Id="rId14" Type="http://schemas.openxmlformats.org/officeDocument/2006/relationships/image" Target="../media/image12.jpeg"/><Relationship Id="rId22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ajnagency.cz/" TargetMode="External"/><Relationship Id="rId13" Type="http://schemas.openxmlformats.org/officeDocument/2006/relationships/slide" Target="slide3.xml"/><Relationship Id="rId18" Type="http://schemas.openxmlformats.org/officeDocument/2006/relationships/slide" Target="slide6.xml"/><Relationship Id="rId3" Type="http://schemas.openxmlformats.org/officeDocument/2006/relationships/hyperlink" Target="http://www.cestujeme.fajnagency.cz/" TargetMode="External"/><Relationship Id="rId7" Type="http://schemas.openxmlformats.org/officeDocument/2006/relationships/image" Target="../media/image3.png"/><Relationship Id="rId12" Type="http://schemas.openxmlformats.org/officeDocument/2006/relationships/slide" Target="slide2.xml"/><Relationship Id="rId17" Type="http://schemas.openxmlformats.org/officeDocument/2006/relationships/slide" Target="slide7.xml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6.jpeg"/><Relationship Id="rId20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hyperlink" Target="http://www.fajnagency.cz/clanky/554497" TargetMode="External"/><Relationship Id="rId15" Type="http://schemas.openxmlformats.org/officeDocument/2006/relationships/slide" Target="slide1.xml"/><Relationship Id="rId10" Type="http://schemas.openxmlformats.org/officeDocument/2006/relationships/image" Target="../media/image15.jpeg"/><Relationship Id="rId19" Type="http://schemas.openxmlformats.org/officeDocument/2006/relationships/slide" Target="slide5.xml"/><Relationship Id="rId4" Type="http://schemas.openxmlformats.org/officeDocument/2006/relationships/hyperlink" Target="http://maps.google.com/maps?f=q&amp;source=s_q&amp;hl=cs&amp;geocode=&amp;q=Zvolensk%C3%A1+3130/2,+Praha+4&amp;aq=&amp;sll=37.09024,-95.712891&amp;sspn=46.677964,135.527344&amp;ie=UTF8&amp;hq=&amp;hnear=Zvolensk%C3%A1+3130/2,+141+00+Praha+4-Z%C3%A1b%C4%9Bhlice,+%C4%8Cesk%C3%A1+republika&amp;z=16" TargetMode="External"/><Relationship Id="rId9" Type="http://schemas.openxmlformats.org/officeDocument/2006/relationships/image" Target="../media/image4.png"/><Relationship Id="rId1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slide" Target="slide4.xml"/><Relationship Id="rId3" Type="http://schemas.openxmlformats.org/officeDocument/2006/relationships/image" Target="../media/image18.png"/><Relationship Id="rId7" Type="http://schemas.openxmlformats.org/officeDocument/2006/relationships/hyperlink" Target="http://www.fajnagency.cz/" TargetMode="External"/><Relationship Id="rId12" Type="http://schemas.openxmlformats.org/officeDocument/2006/relationships/slide" Target="slide3.xml"/><Relationship Id="rId17" Type="http://schemas.openxmlformats.org/officeDocument/2006/relationships/slide" Target="slide6.xml"/><Relationship Id="rId2" Type="http://schemas.openxmlformats.org/officeDocument/2006/relationships/notesSlide" Target="../notesSlides/notesSlide6.xml"/><Relationship Id="rId16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slide" Target="slide2.xml"/><Relationship Id="rId5" Type="http://schemas.openxmlformats.org/officeDocument/2006/relationships/image" Target="../media/image5.png"/><Relationship Id="rId15" Type="http://schemas.openxmlformats.org/officeDocument/2006/relationships/slide" Target="slide7.xml"/><Relationship Id="rId10" Type="http://schemas.openxmlformats.org/officeDocument/2006/relationships/image" Target="../media/image2.png"/><Relationship Id="rId4" Type="http://schemas.openxmlformats.org/officeDocument/2006/relationships/hyperlink" Target="http://www.fajnagency.cz/clanky/554497" TargetMode="External"/><Relationship Id="rId9" Type="http://schemas.openxmlformats.org/officeDocument/2006/relationships/image" Target="../media/image19.jpeg"/><Relationship Id="rId1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4.png"/><Relationship Id="rId18" Type="http://schemas.openxmlformats.org/officeDocument/2006/relationships/image" Target="../media/image2.png"/><Relationship Id="rId26" Type="http://schemas.openxmlformats.org/officeDocument/2006/relationships/hyperlink" Target="mailto:info@fajnagency.cz" TargetMode="External"/><Relationship Id="rId3" Type="http://schemas.openxmlformats.org/officeDocument/2006/relationships/hyperlink" Target="http://www.fajnagency.cz/" TargetMode="External"/><Relationship Id="rId21" Type="http://schemas.openxmlformats.org/officeDocument/2006/relationships/slide" Target="slide4.xml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17" Type="http://schemas.openxmlformats.org/officeDocument/2006/relationships/image" Target="../media/image30.png"/><Relationship Id="rId25" Type="http://schemas.openxmlformats.org/officeDocument/2006/relationships/hyperlink" Target="mailto:klara@fajnagency.cz" TargetMode="External"/><Relationship Id="rId33" Type="http://schemas.openxmlformats.org/officeDocument/2006/relationships/slide" Target="slide6.xml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9.png"/><Relationship Id="rId20" Type="http://schemas.openxmlformats.org/officeDocument/2006/relationships/slide" Target="slide3.xml"/><Relationship Id="rId29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hyperlink" Target="mailto:hana@fajnagency.cz" TargetMode="External"/><Relationship Id="rId32" Type="http://schemas.openxmlformats.org/officeDocument/2006/relationships/slide" Target="slide5.xml"/><Relationship Id="rId5" Type="http://schemas.openxmlformats.org/officeDocument/2006/relationships/image" Target="../media/image20.png"/><Relationship Id="rId15" Type="http://schemas.openxmlformats.org/officeDocument/2006/relationships/image" Target="../media/image28.png"/><Relationship Id="rId23" Type="http://schemas.openxmlformats.org/officeDocument/2006/relationships/hyperlink" Target="mailto:tom@ajnagency.cz" TargetMode="External"/><Relationship Id="rId28" Type="http://schemas.openxmlformats.org/officeDocument/2006/relationships/image" Target="../media/image32.png"/><Relationship Id="rId10" Type="http://schemas.openxmlformats.org/officeDocument/2006/relationships/image" Target="../media/image25.jpeg"/><Relationship Id="rId19" Type="http://schemas.openxmlformats.org/officeDocument/2006/relationships/slide" Target="slide2.xml"/><Relationship Id="rId31" Type="http://schemas.openxmlformats.org/officeDocument/2006/relationships/slide" Target="slide7.xml"/><Relationship Id="rId4" Type="http://schemas.openxmlformats.org/officeDocument/2006/relationships/image" Target="../media/image3.png"/><Relationship Id="rId9" Type="http://schemas.openxmlformats.org/officeDocument/2006/relationships/image" Target="../media/image24.jpeg"/><Relationship Id="rId14" Type="http://schemas.openxmlformats.org/officeDocument/2006/relationships/image" Target="../media/image5.png"/><Relationship Id="rId22" Type="http://schemas.openxmlformats.org/officeDocument/2006/relationships/slide" Target="slide1.xml"/><Relationship Id="rId27" Type="http://schemas.openxmlformats.org/officeDocument/2006/relationships/image" Target="../media/image31.png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Obrázek 21" descr="fajnman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81950" y="1524000"/>
            <a:ext cx="1162050" cy="1549400"/>
          </a:xfrm>
          <a:prstGeom prst="rect">
            <a:avLst/>
          </a:prstGeom>
        </p:spPr>
      </p:pic>
      <p:pic>
        <p:nvPicPr>
          <p:cNvPr id="2050" name="Picture 2" descr="C:\Documents and Settings\All Users\Dokumenty\prezentace - nové 07\web design\orange2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76375"/>
            <a:ext cx="117792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2" descr="\\Ntb\dokumenty -tom\vzory prezentací\web nový\2006\logo\nové - fox\logo\fajnlogo0115_wh.gi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9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13"/>
          <p:cNvSpPr>
            <a:spLocks noChangeArrowheads="1"/>
          </p:cNvSpPr>
          <p:nvPr/>
        </p:nvSpPr>
        <p:spPr bwMode="auto">
          <a:xfrm>
            <a:off x="1295400" y="1746915"/>
            <a:ext cx="7391400" cy="395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cs-CZ" sz="1400" b="1" u="sng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Hlavní </a:t>
            </a:r>
            <a:r>
              <a:rPr lang="cs-CZ" sz="1400" b="1" u="sng" dirty="0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MENU</a:t>
            </a:r>
          </a:p>
          <a:p>
            <a:pPr eaLnBrk="0" hangingPunct="0"/>
            <a:endParaRPr lang="cs-CZ" sz="1400" b="1" u="sng" dirty="0">
              <a:solidFill>
                <a:srgbClr val="0066CC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buClr>
                <a:srgbClr val="7F7F7F"/>
              </a:buClr>
              <a:buFont typeface="Wingdings" pitchFamily="2" charset="2"/>
              <a:buChar char="q"/>
            </a:pPr>
            <a:r>
              <a:rPr lang="cs-CZ" sz="14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Kdo je </a:t>
            </a:r>
            <a:r>
              <a:rPr lang="cs-CZ" sz="14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FAJN?</a:t>
            </a:r>
          </a:p>
          <a:p>
            <a:pPr>
              <a:lnSpc>
                <a:spcPct val="150000"/>
              </a:lnSpc>
            </a:pP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Je pohodová agentura, která navrhne a zrealizuje jakoukoliv akci na míru!…</a:t>
            </a:r>
          </a:p>
          <a:p>
            <a:pPr eaLnBrk="0" hangingPunct="0">
              <a:lnSpc>
                <a:spcPct val="150000"/>
              </a:lnSpc>
              <a:buClr>
                <a:srgbClr val="7F7F7F"/>
              </a:buClr>
              <a:buFont typeface="Wingdings" pitchFamily="2" charset="2"/>
              <a:buChar char="q"/>
            </a:pPr>
            <a:r>
              <a:rPr lang="cs-CZ" sz="14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4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Naše nabídka aneb co pro Vás můžeme udělat</a:t>
            </a:r>
          </a:p>
          <a:p>
            <a:pPr>
              <a:lnSpc>
                <a:spcPct val="150000"/>
              </a:lnSpc>
            </a:pPr>
            <a:r>
              <a:rPr lang="cs-CZ" sz="1000" dirty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Incentivní programy, teambuilding, sportovní a zábavné aktivity (outdoor, indoor), večírky, semináře, kongresy, školení, párty, </a:t>
            </a: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festivaly…</a:t>
            </a:r>
            <a:endParaRPr lang="cs-CZ" sz="1000" dirty="0" smtClean="0"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buClr>
                <a:srgbClr val="7F7F7F"/>
              </a:buClr>
              <a:buFont typeface="Wingdings" pitchFamily="2" charset="2"/>
              <a:buChar char="q"/>
            </a:pPr>
            <a:r>
              <a:rPr lang="cs-CZ" sz="14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 Balíčky k nakousnutí</a:t>
            </a:r>
          </a:p>
          <a:p>
            <a:pPr>
              <a:lnSpc>
                <a:spcPct val="150000"/>
              </a:lnSpc>
            </a:pP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Zážitkové </a:t>
            </a:r>
            <a:r>
              <a:rPr lang="cs-CZ" sz="1000" dirty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FAJN </a:t>
            </a: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balíčky - jedná </a:t>
            </a:r>
            <a:r>
              <a:rPr lang="cs-CZ" sz="1000" dirty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se o námi navržené </a:t>
            </a: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a prověřené programy…</a:t>
            </a:r>
          </a:p>
          <a:p>
            <a:pPr>
              <a:lnSpc>
                <a:spcPct val="150000"/>
              </a:lnSpc>
            </a:pP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Pronájem FAJN </a:t>
            </a:r>
            <a:r>
              <a:rPr lang="cs-CZ" sz="1000" dirty="0" err="1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promo</a:t>
            </a: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týmu na skákacích botách - nový a velice účinný marketingový nástroj… </a:t>
            </a:r>
          </a:p>
          <a:p>
            <a:pPr eaLnBrk="0" hangingPunct="0">
              <a:lnSpc>
                <a:spcPct val="150000"/>
              </a:lnSpc>
              <a:buClr>
                <a:srgbClr val="7F7F7F"/>
              </a:buClr>
              <a:buFont typeface="Wingdings" pitchFamily="2" charset="2"/>
              <a:buChar char="q"/>
            </a:pPr>
            <a:r>
              <a:rPr lang="cs-CZ" sz="14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Fajn </a:t>
            </a:r>
            <a:r>
              <a:rPr lang="cs-CZ" sz="14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jednatel promluvil</a:t>
            </a:r>
          </a:p>
          <a:p>
            <a:pPr eaLnBrk="0" hangingPunct="0">
              <a:lnSpc>
                <a:spcPct val="150000"/>
              </a:lnSpc>
              <a:buClr>
                <a:srgbClr val="7F7F7F"/>
              </a:buClr>
            </a:pPr>
            <a:r>
              <a:rPr lang="cs-CZ" sz="1000" dirty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F.A.J.N. Agency, s.r.o., je agentura, která si především zakládá na pohodové a rodinné atmosféře uvnitř firmy…</a:t>
            </a:r>
            <a:endParaRPr lang="cs-CZ" sz="1000" b="1" dirty="0">
              <a:solidFill>
                <a:srgbClr val="7F7F7F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buClr>
                <a:srgbClr val="7F7F7F"/>
              </a:buClr>
              <a:buFont typeface="Wingdings" pitchFamily="2" charset="2"/>
              <a:buChar char="q"/>
            </a:pPr>
            <a:r>
              <a:rPr lang="cs-CZ" sz="14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Reference a </a:t>
            </a:r>
            <a:r>
              <a:rPr lang="cs-CZ" sz="14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kontakty</a:t>
            </a:r>
          </a:p>
          <a:p>
            <a:pPr eaLnBrk="0" hangingPunct="0">
              <a:lnSpc>
                <a:spcPct val="150000"/>
              </a:lnSpc>
              <a:buClr>
                <a:srgbClr val="7F7F7F"/>
              </a:buClr>
            </a:pPr>
            <a:r>
              <a:rPr lang="cs-CZ" sz="1000" dirty="0" smtClean="0">
                <a:solidFill>
                  <a:srgbClr val="7F7F7F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Výběr referencí a kontakty…</a:t>
            </a:r>
            <a:endParaRPr lang="cs-CZ" sz="1000" dirty="0">
              <a:solidFill>
                <a:srgbClr val="7F7F7F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053" name="Picture 3" descr="C:\Documents and Settings\All Users\Dokumenty\prezentace - nové 07\web design\bkg_end_b_l.gif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211638"/>
            <a:ext cx="11858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Straight Connector 23"/>
          <p:cNvCxnSpPr/>
          <p:nvPr/>
        </p:nvCxnSpPr>
        <p:spPr>
          <a:xfrm>
            <a:off x="1295400" y="6475413"/>
            <a:ext cx="7620000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1752600" y="5715000"/>
            <a:ext cx="6096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b="1" dirty="0" smtClean="0">
                <a:solidFill>
                  <a:srgbClr val="0066CC"/>
                </a:solidFill>
                <a:latin typeface="Verdana" pitchFamily="34" charset="0"/>
              </a:rPr>
              <a:t>Otevřete </a:t>
            </a:r>
            <a:r>
              <a:rPr lang="cs-CZ" sz="1200" b="1" dirty="0">
                <a:solidFill>
                  <a:srgbClr val="0066CC"/>
                </a:solidFill>
                <a:latin typeface="Verdana" pitchFamily="34" charset="0"/>
              </a:rPr>
              <a:t>dveře a nakoukněte do naší kuchyně.  </a:t>
            </a:r>
          </a:p>
          <a:p>
            <a:pPr algn="ctr"/>
            <a:r>
              <a:rPr lang="cs-CZ" sz="1200" b="1" dirty="0">
                <a:solidFill>
                  <a:srgbClr val="0066CC"/>
                </a:solidFill>
                <a:latin typeface="Verdana" pitchFamily="34" charset="0"/>
              </a:rPr>
              <a:t>Rádi pro Vás připravíme, co Vám na očích uvidíme! </a:t>
            </a:r>
          </a:p>
        </p:txBody>
      </p:sp>
      <p:sp>
        <p:nvSpPr>
          <p:cNvPr id="2065" name="Rectangle 30"/>
          <p:cNvSpPr>
            <a:spLocks noChangeArrowheads="1"/>
          </p:cNvSpPr>
          <p:nvPr/>
        </p:nvSpPr>
        <p:spPr bwMode="auto">
          <a:xfrm>
            <a:off x="7769225" y="1171575"/>
            <a:ext cx="12890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Hlavní MENU</a:t>
            </a:r>
            <a:endParaRPr lang="cs-CZ" sz="1200" dirty="0">
              <a:solidFill>
                <a:schemeClr val="tx1">
                  <a:lumMod val="95000"/>
                  <a:lumOff val="5000"/>
                </a:schemeClr>
              </a:solidFill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061" name="Picture 9" descr="\\Ntb\dokumenty -tom\vzory prezentací\web nový\2006\baner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93800" y="0"/>
            <a:ext cx="79502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2" name="Text Box 10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15875" y="2162175"/>
            <a:ext cx="112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Kdo je FAJN</a:t>
            </a:r>
          </a:p>
        </p:txBody>
      </p:sp>
      <p:sp>
        <p:nvSpPr>
          <p:cNvPr id="2063" name="Text Box 10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0" y="26304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Naše nabídka aneb…</a:t>
            </a:r>
          </a:p>
        </p:txBody>
      </p:sp>
      <p:sp>
        <p:nvSpPr>
          <p:cNvPr id="2064" name="Text Box 10">
            <a:hlinkClick r:id="rId11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500438"/>
            <a:ext cx="1127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Balíčky k nakousnutí</a:t>
            </a:r>
          </a:p>
        </p:txBody>
      </p:sp>
      <p:sp>
        <p:nvSpPr>
          <p:cNvPr id="2" name="Text Box 10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524000"/>
            <a:ext cx="1143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100" b="1">
                <a:solidFill>
                  <a:schemeClr val="bg1"/>
                </a:solidFill>
                <a:latin typeface="Verdana" pitchFamily="34" charset="0"/>
              </a:rPr>
              <a:t>Hlavní MENU</a:t>
            </a:r>
          </a:p>
        </p:txBody>
      </p:sp>
      <p:sp>
        <p:nvSpPr>
          <p:cNvPr id="18" name="Text Box 10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67400"/>
            <a:ext cx="1127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EAEAEA"/>
                </a:solidFill>
                <a:latin typeface="Verdana" pitchFamily="34" charset="0"/>
              </a:rPr>
              <a:t>Reference a kontakty</a:t>
            </a:r>
          </a:p>
        </p:txBody>
      </p:sp>
      <p:sp>
        <p:nvSpPr>
          <p:cNvPr id="20" name="Rectangle 20"/>
          <p:cNvSpPr/>
          <p:nvPr/>
        </p:nvSpPr>
        <p:spPr>
          <a:xfrm>
            <a:off x="6096000" y="6505575"/>
            <a:ext cx="27751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  <a:hlinkClick r:id="rId5"/>
              </a:rPr>
              <a:t>www.fajnagency.cz</a:t>
            </a: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</a:rPr>
              <a:t> </a:t>
            </a:r>
          </a:p>
        </p:txBody>
      </p:sp>
      <p:sp>
        <p:nvSpPr>
          <p:cNvPr id="17" name="Text Box 10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19600"/>
            <a:ext cx="1127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 smtClean="0">
                <a:solidFill>
                  <a:schemeClr val="bg1"/>
                </a:solidFill>
                <a:latin typeface="Verdana" pitchFamily="34" charset="0"/>
              </a:rPr>
              <a:t>Cestovní agentura</a:t>
            </a:r>
            <a:endParaRPr lang="cs-CZ" sz="12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Text Box 10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0688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Fajn jednatel promluvil</a:t>
            </a:r>
          </a:p>
        </p:txBody>
      </p:sp>
    </p:spTree>
  </p:cSld>
  <p:clrMapOvr>
    <a:masterClrMapping/>
  </p:clrMapOvr>
  <p:transition spd="med" advTm="37088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 descr="bkg_su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590800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295400" y="1905000"/>
            <a:ext cx="5715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cs-CZ" sz="1400" b="1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F.A.J.N. Agency, s.r.o.</a:t>
            </a:r>
            <a:r>
              <a:rPr lang="en-US" sz="1400" b="1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je pohodová agentura,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která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Vám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pomůže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zvýšit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produktivitu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práce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vytvořit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kvalitní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tým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lidí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a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udržet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si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Vaše</a:t>
            </a:r>
            <a:r>
              <a:rPr lang="en-US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klienty</a:t>
            </a:r>
            <a:r>
              <a:rPr lang="cs-CZ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!</a:t>
            </a:r>
          </a:p>
          <a:p>
            <a:pPr>
              <a:lnSpc>
                <a:spcPct val="150000"/>
              </a:lnSpc>
            </a:pPr>
            <a:endParaRPr lang="cs-CZ" sz="9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cs-CZ" sz="1000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J</a:t>
            </a:r>
            <a:r>
              <a:rPr lang="en-US" sz="1000" dirty="0" err="1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sme</a:t>
            </a:r>
            <a:r>
              <a:rPr lang="en-US" sz="1000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„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specialisté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“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především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na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firemní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akce,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ať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už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pro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zaměstnance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nebo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obchodní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000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partnery</a:t>
            </a:r>
            <a:r>
              <a:rPr lang="en-US" sz="1000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cs-CZ" sz="1000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9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Od </a:t>
            </a:r>
            <a:r>
              <a:rPr lang="en-US" sz="900" b="1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počáteční</a:t>
            </a:r>
            <a:r>
              <a:rPr lang="en-US" sz="9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900" b="1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analýzy</a:t>
            </a:r>
            <a:r>
              <a:rPr lang="en-US" sz="9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 k </a:t>
            </a:r>
            <a:r>
              <a:rPr lang="en-US" sz="900" b="1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nabídce</a:t>
            </a:r>
            <a:r>
              <a:rPr lang="en-US" sz="9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a </a:t>
            </a:r>
            <a:r>
              <a:rPr lang="en-US" sz="900" b="1" dirty="0" err="1">
                <a:latin typeface="Verdana" pitchFamily="34" charset="0"/>
                <a:ea typeface="Calibri" pitchFamily="34" charset="0"/>
                <a:cs typeface="Times New Roman" pitchFamily="18" charset="0"/>
              </a:rPr>
              <a:t>realizaci</a:t>
            </a:r>
            <a:r>
              <a:rPr lang="en-US" sz="9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9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sz="9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VŠE </a:t>
            </a:r>
            <a:r>
              <a:rPr lang="en-US" sz="9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NA MÍRU</a:t>
            </a:r>
            <a:r>
              <a:rPr lang="en-US" sz="9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!</a:t>
            </a:r>
            <a:endParaRPr lang="cs-CZ" sz="900" b="1" dirty="0" smtClean="0"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cs-CZ" sz="10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4"/>
              </a:rPr>
              <a:t>Více informací najdete zde</a:t>
            </a:r>
            <a:endParaRPr lang="cs-CZ" sz="10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cs-CZ" sz="10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z="1400" dirty="0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Jak </a:t>
            </a:r>
            <a:r>
              <a:rPr lang="cs-CZ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Vás jen přesvědčit, že jsme opravdu dobří?</a:t>
            </a:r>
          </a:p>
          <a:p>
            <a:r>
              <a:rPr lang="cs-CZ" sz="10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Záruka </a:t>
            </a:r>
            <a:r>
              <a:rPr lang="cs-CZ" sz="10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vracení peněz či 15 denní test asi nebudou tou správnou volbou </a:t>
            </a:r>
            <a:r>
              <a:rPr lang="cs-CZ" sz="10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</a:t>
            </a:r>
            <a:r>
              <a:rPr lang="cs-CZ" sz="10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. Věříme však, že reference, nabídka i základní body naší činnosti Vás přesvědčí, že spokojenost klienta je pro nás vždy a prvním místě </a:t>
            </a:r>
            <a:r>
              <a:rPr lang="cs-CZ" sz="10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!!! </a:t>
            </a:r>
            <a:r>
              <a:rPr lang="cs-CZ" sz="10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5"/>
              </a:rPr>
              <a:t>Více informací najdete zde</a:t>
            </a:r>
            <a:endParaRPr lang="cs-CZ" sz="10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cs-CZ" sz="9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z="900" b="1" dirty="0" smtClean="0">
                <a:latin typeface="Verdana" pitchFamily="34" charset="0"/>
                <a:ea typeface="Calibri" pitchFamily="34" charset="0"/>
                <a:cs typeface="Times New Roman" pitchFamily="18" charset="0"/>
              </a:rPr>
              <a:t>Důkazem</a:t>
            </a:r>
            <a:r>
              <a:rPr lang="cs-CZ" sz="9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, že naši klienti jsou spokojeni, je skutečnost, že 97% z nich se na nás obrací s dalšími poptávkami!</a:t>
            </a:r>
            <a:endParaRPr lang="en-US" sz="900" b="1" dirty="0"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endParaRPr lang="cs-CZ" sz="10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endParaRPr lang="cs-CZ" sz="10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endParaRPr lang="cs-CZ" sz="10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endParaRPr lang="cs-CZ" sz="10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endParaRPr lang="en-US" sz="10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cs-CZ" sz="1000" b="1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F.A.J.N. Agency Vaše agentura DOBRÉ NÁLADY! </a:t>
            </a:r>
            <a:endParaRPr lang="en-US" sz="1000" b="1" dirty="0">
              <a:solidFill>
                <a:srgbClr val="0066CC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3076" name="Picture 9" descr="\\Ntb\dokumenty -tom\vzory prezentací\web nový\2006\baner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93800" y="0"/>
            <a:ext cx="79502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2" descr="\\Ntb\dokumenty -tom\vzory prezentací\web nový\2006\logo\nové - fox\logo\fajnlogo0115_wh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19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12"/>
          <p:cNvSpPr>
            <a:spLocks noChangeArrowheads="1"/>
          </p:cNvSpPr>
          <p:nvPr/>
        </p:nvSpPr>
        <p:spPr bwMode="auto">
          <a:xfrm>
            <a:off x="7769225" y="1171575"/>
            <a:ext cx="1222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Kdo je FAJN</a:t>
            </a:r>
            <a:endParaRPr lang="cs-CZ" sz="1200" dirty="0">
              <a:solidFill>
                <a:schemeClr val="tx1">
                  <a:lumMod val="95000"/>
                  <a:lumOff val="5000"/>
                </a:schemeClr>
              </a:solidFill>
              <a:ea typeface="Calibri" pitchFamily="34" charset="0"/>
              <a:cs typeface="Times New Roman" pitchFamily="18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1295400" y="6475413"/>
            <a:ext cx="7620000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Picture 22" descr="DSC06760.JPG"/>
          <p:cNvPicPr>
            <a:picLocks noChangeAspect="1"/>
          </p:cNvPicPr>
          <p:nvPr/>
        </p:nvPicPr>
        <p:blipFill>
          <a:blip r:embed="rId8" cstate="email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010400" y="4413612"/>
            <a:ext cx="1836784" cy="1377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Picture 23" descr="DSC06739.JPG"/>
          <p:cNvPicPr>
            <a:picLocks noChangeAspect="1"/>
          </p:cNvPicPr>
          <p:nvPr/>
        </p:nvPicPr>
        <p:blipFill>
          <a:blip r:embed="rId9" cstate="print">
            <a:grayscl/>
          </a:blip>
          <a:stretch>
            <a:fillRect/>
          </a:stretch>
        </p:blipFill>
        <p:spPr>
          <a:xfrm>
            <a:off x="7305675" y="2152650"/>
            <a:ext cx="1314450" cy="1428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3" name="Picture 3" descr="C:\Documents and Settings\All Users\Dokumenty\prezentace - nové 07\web design\bkg_end_b_l.gif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11638"/>
            <a:ext cx="11858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2" descr="C:\Documents and Settings\All Users\Dokumenty\prezentace - nové 07\web design\orange2.gif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476375"/>
            <a:ext cx="117792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8" name="Text Box 10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15875" y="2162175"/>
            <a:ext cx="112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Kdo je FAJN</a:t>
            </a:r>
          </a:p>
        </p:txBody>
      </p:sp>
      <p:sp>
        <p:nvSpPr>
          <p:cNvPr id="3089" name="Text Box 10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26304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Naše nabídka aneb…</a:t>
            </a:r>
          </a:p>
        </p:txBody>
      </p:sp>
      <p:sp>
        <p:nvSpPr>
          <p:cNvPr id="3090" name="Text Box 10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500438"/>
            <a:ext cx="1127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Balíčky k nakousnutí</a:t>
            </a:r>
          </a:p>
        </p:txBody>
      </p:sp>
      <p:sp>
        <p:nvSpPr>
          <p:cNvPr id="3091" name="Text Box 10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524000"/>
            <a:ext cx="1143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100" b="1">
                <a:solidFill>
                  <a:schemeClr val="bg1"/>
                </a:solidFill>
                <a:latin typeface="Verdana" pitchFamily="34" charset="0"/>
              </a:rPr>
              <a:t>Hlavní MENU</a:t>
            </a:r>
          </a:p>
        </p:txBody>
      </p:sp>
      <p:sp>
        <p:nvSpPr>
          <p:cNvPr id="26" name="Rectangle 20"/>
          <p:cNvSpPr/>
          <p:nvPr/>
        </p:nvSpPr>
        <p:spPr>
          <a:xfrm>
            <a:off x="6096000" y="6505575"/>
            <a:ext cx="27751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  <a:hlinkClick r:id="rId16"/>
              </a:rPr>
              <a:t>www.fajnagency.cz</a:t>
            </a: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</a:rPr>
              <a:t> </a:t>
            </a:r>
          </a:p>
        </p:txBody>
      </p:sp>
      <p:sp>
        <p:nvSpPr>
          <p:cNvPr id="19" name="Text Box 10">
            <a:hlinkClick r:id="rId17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67400"/>
            <a:ext cx="1127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EAEAEA"/>
                </a:solidFill>
                <a:latin typeface="Verdana" pitchFamily="34" charset="0"/>
              </a:rPr>
              <a:t>Reference a kontakty</a:t>
            </a:r>
          </a:p>
        </p:txBody>
      </p:sp>
      <p:sp>
        <p:nvSpPr>
          <p:cNvPr id="27" name="Text Box 10">
            <a:hlinkClick r:id="rId18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19600"/>
            <a:ext cx="1127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 smtClean="0">
                <a:solidFill>
                  <a:schemeClr val="bg1"/>
                </a:solidFill>
                <a:latin typeface="Verdana" pitchFamily="34" charset="0"/>
              </a:rPr>
              <a:t>Cestovní agentura</a:t>
            </a:r>
            <a:endParaRPr lang="cs-CZ" sz="12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Text Box 10">
            <a:hlinkClick r:id="rId19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0688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Fajn jednatel promluvil</a:t>
            </a:r>
          </a:p>
        </p:txBody>
      </p:sp>
    </p:spTree>
  </p:cSld>
  <p:clrMapOvr>
    <a:masterClrMapping/>
  </p:clrMapOvr>
  <p:transition spd="med" advTm="3708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2" descr="bkg_su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667000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295400" y="1676401"/>
            <a:ext cx="57912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Teambuilding</a:t>
            </a:r>
            <a:endParaRPr lang="en-US" sz="1400" dirty="0">
              <a:solidFill>
                <a:srgbClr val="0066CC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r>
              <a:rPr lang="cs-CZ" sz="900" dirty="0">
                <a:solidFill>
                  <a:srgbClr val="262626"/>
                </a:solidFill>
                <a:latin typeface="Verdana" pitchFamily="34" charset="0"/>
              </a:rPr>
              <a:t>Nabízíme různé programy, které jsou speciálně vytvořeny k rozvoji týmových dovedností a k motivaci skupin i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jednotlivců…</a:t>
            </a:r>
          </a:p>
          <a:p>
            <a:pPr>
              <a:lnSpc>
                <a:spcPct val="150000"/>
              </a:lnSpc>
            </a:pPr>
            <a:r>
              <a:rPr lang="cs-CZ" sz="900" dirty="0">
                <a:solidFill>
                  <a:srgbClr val="262626"/>
                </a:solidFill>
                <a:latin typeface="Verdana" pitchFamily="34" charset="0"/>
              </a:rPr>
              <a:t> </a:t>
            </a:r>
            <a:endParaRPr lang="cs-CZ" sz="900" dirty="0" smtClean="0">
              <a:solidFill>
                <a:srgbClr val="262626"/>
              </a:solidFill>
              <a:latin typeface="Verdana" pitchFamily="34" charset="0"/>
            </a:endParaRPr>
          </a:p>
          <a:p>
            <a:r>
              <a:rPr lang="cs-CZ" sz="1400" dirty="0" err="1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Incentivní</a:t>
            </a:r>
            <a:r>
              <a:rPr lang="cs-CZ" sz="1400" dirty="0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programy</a:t>
            </a:r>
            <a:endParaRPr lang="en-US" sz="1400" dirty="0">
              <a:solidFill>
                <a:srgbClr val="0066CC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r>
              <a:rPr lang="cs-CZ" sz="900" dirty="0">
                <a:solidFill>
                  <a:srgbClr val="262626"/>
                </a:solidFill>
                <a:latin typeface="Verdana" pitchFamily="34" charset="0"/>
              </a:rPr>
              <a:t>Jedná se především o motivační programy, které mají za cíl pozitivně ovlivňovat chod Vaší společnosti a podporovat interní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procesy…</a:t>
            </a:r>
            <a:endParaRPr lang="cs-CZ" sz="900" dirty="0">
              <a:solidFill>
                <a:srgbClr val="262626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endParaRPr lang="cs-CZ" sz="900" dirty="0" smtClean="0">
              <a:solidFill>
                <a:srgbClr val="262626"/>
              </a:solidFill>
              <a:latin typeface="Verdana" pitchFamily="34" charset="0"/>
            </a:endParaRPr>
          </a:p>
          <a:p>
            <a:r>
              <a:rPr lang="cs-CZ" sz="1400" dirty="0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Kongresy</a:t>
            </a:r>
            <a:r>
              <a:rPr lang="cs-CZ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, školení, semináře </a:t>
            </a:r>
            <a:endParaRPr lang="en-US" sz="1400" dirty="0">
              <a:solidFill>
                <a:srgbClr val="0066CC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r>
              <a:rPr lang="cs-CZ" sz="900" dirty="0">
                <a:solidFill>
                  <a:srgbClr val="262626"/>
                </a:solidFill>
                <a:latin typeface="Verdana" pitchFamily="34" charset="0"/>
              </a:rPr>
              <a:t>Konference, kongresy, semináře i s doprovodným programem - pro většinu firem jsou takovéto akce nezbytnou součástí pro zajištění propagace, reklamy a kontaktu s jejich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klienty…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endParaRPr lang="cs-CZ" sz="900" b="1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  <a:hlinkClick r:id="rId4"/>
            </a:endParaRPr>
          </a:p>
          <a:p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4"/>
              </a:rPr>
              <a:t>Více informací na téma Teambuilding, </a:t>
            </a:r>
            <a:r>
              <a:rPr lang="cs-CZ" sz="900" dirty="0" err="1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4"/>
              </a:rPr>
              <a:t>Incentiva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4"/>
              </a:rPr>
              <a:t>, Kongresy, Firemní lyžování najdete zde</a:t>
            </a:r>
            <a:endParaRPr lang="cs-CZ" sz="900" dirty="0">
              <a:solidFill>
                <a:srgbClr val="262626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endParaRPr lang="cs-CZ" sz="900" dirty="0" smtClean="0">
              <a:solidFill>
                <a:srgbClr val="262626"/>
              </a:solidFill>
              <a:latin typeface="Verdana" pitchFamily="34" charset="0"/>
            </a:endParaRPr>
          </a:p>
          <a:p>
            <a:r>
              <a:rPr lang="cs-CZ" sz="1400" dirty="0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Sportovní aktivity </a:t>
            </a:r>
            <a:r>
              <a:rPr lang="cs-CZ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cs-CZ" sz="1400" dirty="0" err="1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outdoor</a:t>
            </a:r>
            <a:r>
              <a:rPr lang="cs-CZ" sz="1400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cs-CZ" sz="1400" dirty="0" err="1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indoor</a:t>
            </a:r>
            <a:r>
              <a:rPr lang="cs-CZ" sz="1400" dirty="0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, rodinné a firemní víkendy, turnaje)</a:t>
            </a:r>
            <a:endParaRPr lang="en-US" sz="1400" dirty="0">
              <a:solidFill>
                <a:srgbClr val="0066CC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r>
              <a:rPr lang="cs-CZ" sz="900" dirty="0">
                <a:solidFill>
                  <a:srgbClr val="262626"/>
                </a:solidFill>
                <a:latin typeface="Verdana" pitchFamily="34" charset="0"/>
              </a:rPr>
              <a:t>Dobrá nálada, kondice a pohoda je spojena s pohybem. Proto většinu obchodních setkání, školení i firemních víkendů obohacujeme o zábavné sportovní programy, které přináší mnoho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zážitků…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5"/>
              </a:rPr>
              <a:t>Více informací najdete zde</a:t>
            </a:r>
            <a:endParaRPr lang="cs-CZ" sz="900" dirty="0" smtClean="0">
              <a:solidFill>
                <a:srgbClr val="262626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endParaRPr lang="cs-CZ" sz="900" dirty="0" smtClean="0">
              <a:solidFill>
                <a:srgbClr val="262626"/>
              </a:solidFill>
              <a:latin typeface="Verdana" pitchFamily="34" charset="0"/>
            </a:endParaRPr>
          </a:p>
          <a:p>
            <a:r>
              <a:rPr lang="cs-CZ" sz="1400" dirty="0" smtClean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Zábavné atrakce a herní zóna</a:t>
            </a:r>
          </a:p>
          <a:p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Specializujeme hlavně na kompletní realizaci akcí, ale také dokážeme zajistit jen část služeb. Např. program, atrakce nebo hry. Některé je možné si zapůjčit i bez obsluhy…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6"/>
              </a:rPr>
              <a:t>Více informací na zábavné atrakce najdete zde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a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7"/>
              </a:rPr>
              <a:t>herní zóna zde.</a:t>
            </a:r>
            <a:endParaRPr lang="cs-CZ" sz="900" dirty="0" smtClean="0">
              <a:solidFill>
                <a:srgbClr val="262626"/>
              </a:solidFill>
              <a:latin typeface="Verdana" pitchFamily="34" charset="0"/>
              <a:hlinkClick r:id="rId5"/>
            </a:endParaRPr>
          </a:p>
          <a:p>
            <a:endParaRPr lang="cs-CZ" sz="900" dirty="0" smtClean="0">
              <a:solidFill>
                <a:srgbClr val="262626"/>
              </a:solidFill>
              <a:latin typeface="Verdana" pitchFamily="34" charset="0"/>
              <a:hlinkClick r:id="rId5"/>
            </a:endParaRPr>
          </a:p>
          <a:p>
            <a:r>
              <a:rPr lang="cs-CZ" sz="1000" b="1" dirty="0" smtClean="0">
                <a:solidFill>
                  <a:srgbClr val="262626"/>
                </a:solidFill>
                <a:latin typeface="Verdana" pitchFamily="34" charset="0"/>
              </a:rPr>
              <a:t>Další rozsah naší činnosti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můžete najít na našich webových stránkách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hlinkClick r:id="rId8"/>
              </a:rPr>
              <a:t>www.</a:t>
            </a:r>
            <a:r>
              <a:rPr lang="cs-CZ" sz="900" dirty="0" err="1" smtClean="0">
                <a:solidFill>
                  <a:srgbClr val="262626"/>
                </a:solidFill>
                <a:latin typeface="Verdana" pitchFamily="34" charset="0"/>
                <a:hlinkClick r:id="rId8"/>
              </a:rPr>
              <a:t>fajnagency.cz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.</a:t>
            </a:r>
            <a:endParaRPr lang="cs-CZ" sz="900" dirty="0" smtClean="0">
              <a:solidFill>
                <a:srgbClr val="262626"/>
              </a:solidFill>
              <a:latin typeface="Verdana" pitchFamily="34" charset="0"/>
              <a:hlinkClick r:id="rId5"/>
            </a:endParaRPr>
          </a:p>
          <a:p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</a:rPr>
              <a:t>Nenašli jste, co jste hledali? 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  <a:hlinkClick r:id="rId9"/>
              </a:rPr>
              <a:t>Kontaktujte nás 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</a:rPr>
              <a:t>a dozvíte se více. </a:t>
            </a:r>
            <a:endParaRPr lang="cs-CZ" sz="900" b="1" dirty="0" smtClean="0">
              <a:solidFill>
                <a:srgbClr val="262626"/>
              </a:solidFill>
              <a:latin typeface="Verdana" pitchFamily="34" charset="0"/>
              <a:hlinkClick r:id="rId5"/>
            </a:endParaRPr>
          </a:p>
          <a:p>
            <a:endParaRPr lang="cs-CZ" sz="900" dirty="0" smtClean="0">
              <a:solidFill>
                <a:srgbClr val="262626"/>
              </a:solidFill>
              <a:latin typeface="Verdana" pitchFamily="34" charset="0"/>
              <a:hlinkClick r:id="rId5"/>
            </a:endParaRPr>
          </a:p>
          <a:p>
            <a:endParaRPr lang="en-US" sz="900" dirty="0">
              <a:solidFill>
                <a:srgbClr val="262626"/>
              </a:solidFill>
              <a:latin typeface="Verdana" pitchFamily="34" charset="0"/>
            </a:endParaRPr>
          </a:p>
        </p:txBody>
      </p:sp>
      <p:pic>
        <p:nvPicPr>
          <p:cNvPr id="4100" name="Picture 9" descr="\\Ntb\dokumenty -tom\vzory prezentací\web nový\2006\baner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93800" y="0"/>
            <a:ext cx="79502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2" descr="\\Ntb\dokumenty -tom\vzory prezentací\web nový\2006\logo\nové - fox\logo\fajnlogo0115_wh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119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13"/>
          <p:cNvSpPr>
            <a:spLocks noChangeArrowheads="1"/>
          </p:cNvSpPr>
          <p:nvPr/>
        </p:nvSpPr>
        <p:spPr bwMode="auto">
          <a:xfrm>
            <a:off x="5791200" y="1000125"/>
            <a:ext cx="3352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b="1">
                <a:solidFill>
                  <a:srgbClr val="0D0D0D"/>
                </a:solidFill>
                <a:latin typeface="Verdana" pitchFamily="34" charset="0"/>
              </a:rPr>
              <a:t>Naše nabídka</a:t>
            </a:r>
          </a:p>
          <a:p>
            <a:pPr algn="r"/>
            <a:r>
              <a:rPr lang="cs-CZ" sz="1200">
                <a:solidFill>
                  <a:srgbClr val="0D0D0D"/>
                </a:solidFill>
                <a:latin typeface="Verdana" pitchFamily="34" charset="0"/>
              </a:rPr>
              <a:t>aneb</a:t>
            </a:r>
            <a:r>
              <a:rPr lang="cs-CZ" sz="1200" b="1">
                <a:solidFill>
                  <a:srgbClr val="0D0D0D"/>
                </a:solidFill>
                <a:latin typeface="Verdana" pitchFamily="34" charset="0"/>
              </a:rPr>
              <a:t> </a:t>
            </a:r>
            <a:r>
              <a:rPr lang="cs-CZ" sz="1200">
                <a:solidFill>
                  <a:srgbClr val="0D0D0D"/>
                </a:solidFill>
                <a:latin typeface="Verdana" pitchFamily="34" charset="0"/>
              </a:rPr>
              <a:t>co pro Vás můžeme udělat?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1295400" y="6475413"/>
            <a:ext cx="7620000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105" name="Picture 3" descr="C:\Documents and Settings\All Users\Dokumenty\prezentace - nové 07\web design\bkg_end_b_l.gif"/>
          <p:cNvPicPr preferRelativeResize="0">
            <a:picLocks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11638"/>
            <a:ext cx="11858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21" descr="0006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7230073" y="3352800"/>
            <a:ext cx="1676400" cy="1118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19" name="Picture 23" descr="sumo2"/>
          <p:cNvPicPr preferRelativeResize="0">
            <a:picLocks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7230073" y="4876800"/>
            <a:ext cx="1677600" cy="1219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21" name="Picture 25" descr="DSC04662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7230073" y="1676400"/>
            <a:ext cx="1676400" cy="1257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12" name="Picture 2" descr="C:\Documents and Settings\All Users\Dokumenty\prezentace - nové 07\web design\orange2.gif"/>
          <p:cNvPicPr preferRelativeResize="0">
            <a:picLocks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1476375"/>
            <a:ext cx="117792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3" name="Text Box 10">
            <a:hlinkClick r:id="rId17" action="ppaction://hlinksldjump"/>
          </p:cNvPr>
          <p:cNvSpPr txBox="1">
            <a:spLocks noChangeArrowheads="1"/>
          </p:cNvSpPr>
          <p:nvPr/>
        </p:nvSpPr>
        <p:spPr bwMode="auto">
          <a:xfrm>
            <a:off x="15875" y="2162175"/>
            <a:ext cx="112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Kdo je FAJN</a:t>
            </a:r>
          </a:p>
        </p:txBody>
      </p:sp>
      <p:sp>
        <p:nvSpPr>
          <p:cNvPr id="4114" name="Text Box 10">
            <a:hlinkClick r:id="rId18" action="ppaction://hlinksldjump"/>
          </p:cNvPr>
          <p:cNvSpPr txBox="1">
            <a:spLocks noChangeArrowheads="1"/>
          </p:cNvSpPr>
          <p:nvPr/>
        </p:nvSpPr>
        <p:spPr bwMode="auto">
          <a:xfrm>
            <a:off x="0" y="26304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Naše nabídka aneb…</a:t>
            </a:r>
          </a:p>
        </p:txBody>
      </p:sp>
      <p:sp>
        <p:nvSpPr>
          <p:cNvPr id="4115" name="Text Box 10">
            <a:hlinkClick r:id="rId19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500438"/>
            <a:ext cx="1127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Balíčky k nakousnutí</a:t>
            </a:r>
          </a:p>
        </p:txBody>
      </p:sp>
      <p:sp>
        <p:nvSpPr>
          <p:cNvPr id="4116" name="Text Box 10">
            <a:hlinkClick r:id="rId20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524000"/>
            <a:ext cx="1143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100" b="1">
                <a:solidFill>
                  <a:schemeClr val="bg1"/>
                </a:solidFill>
                <a:latin typeface="Verdana" pitchFamily="34" charset="0"/>
              </a:rPr>
              <a:t>Hlavní MENU</a:t>
            </a:r>
          </a:p>
        </p:txBody>
      </p:sp>
      <p:sp>
        <p:nvSpPr>
          <p:cNvPr id="25" name="Rectangle 20"/>
          <p:cNvSpPr/>
          <p:nvPr/>
        </p:nvSpPr>
        <p:spPr>
          <a:xfrm>
            <a:off x="6096000" y="6505575"/>
            <a:ext cx="27751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  <a:hlinkClick r:id="rId8"/>
              </a:rPr>
              <a:t>www.fajnagency.cz</a:t>
            </a: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</a:rPr>
              <a:t> </a:t>
            </a:r>
          </a:p>
        </p:txBody>
      </p:sp>
      <p:sp>
        <p:nvSpPr>
          <p:cNvPr id="20" name="Text Box 10">
            <a:hlinkClick r:id="rId21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67400"/>
            <a:ext cx="1127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EAEAEA"/>
                </a:solidFill>
                <a:latin typeface="Verdana" pitchFamily="34" charset="0"/>
              </a:rPr>
              <a:t>Reference a kontakty</a:t>
            </a:r>
          </a:p>
        </p:txBody>
      </p:sp>
      <p:sp>
        <p:nvSpPr>
          <p:cNvPr id="26" name="Text Box 10">
            <a:hlinkClick r:id="rId22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19600"/>
            <a:ext cx="1127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 smtClean="0">
                <a:solidFill>
                  <a:schemeClr val="bg1"/>
                </a:solidFill>
                <a:latin typeface="Verdana" pitchFamily="34" charset="0"/>
              </a:rPr>
              <a:t>Cestovní agentura</a:t>
            </a:r>
            <a:endParaRPr lang="cs-CZ" sz="12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2" name="Text Box 10">
            <a:hlinkClick r:id="rId2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0688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Fajn jednatel promluvil</a:t>
            </a:r>
          </a:p>
        </p:txBody>
      </p:sp>
    </p:spTree>
  </p:cSld>
  <p:clrMapOvr>
    <a:masterClrMapping/>
  </p:clrMapOvr>
  <p:transition spd="med" advTm="3708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 descr="bkg_su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2667000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295400" y="1752600"/>
            <a:ext cx="5486400" cy="446276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b="1" u="sng" dirty="0">
                <a:solidFill>
                  <a:srgbClr val="0066CC"/>
                </a:solidFill>
                <a:latin typeface="Verdana" pitchFamily="34" charset="0"/>
              </a:rPr>
              <a:t>Zážitkové FAJN balíčky k nakousnutí</a:t>
            </a:r>
          </a:p>
          <a:p>
            <a:pPr>
              <a:lnSpc>
                <a:spcPct val="150000"/>
              </a:lnSpc>
            </a:pPr>
            <a:endParaRPr lang="en-US" sz="900" dirty="0"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1000" b="1" i="1" dirty="0" smtClean="0">
                <a:latin typeface="Verdana" pitchFamily="34" charset="0"/>
              </a:rPr>
              <a:t>Specializujeme se především na služby pro firmy, co chtějí být aktivní.</a:t>
            </a:r>
            <a:r>
              <a:rPr lang="cs-CZ" sz="1000" dirty="0" smtClean="0">
                <a:latin typeface="Verdana" pitchFamily="34" charset="0"/>
              </a:rPr>
              <a:t> Nechte všechny starosti na nás. </a:t>
            </a:r>
            <a:r>
              <a:rPr lang="cs-CZ" sz="1000" b="1" dirty="0" smtClean="0">
                <a:latin typeface="Verdana" pitchFamily="34" charset="0"/>
              </a:rPr>
              <a:t>Vymyslíme a zajistíme vhodný motivační program pro Vaše zaměstnance nebo obchodní partnery.</a:t>
            </a:r>
            <a:r>
              <a:rPr lang="cs-CZ" sz="1000" dirty="0" smtClean="0">
                <a:latin typeface="Verdana" pitchFamily="34" charset="0"/>
              </a:rPr>
              <a:t> Nabízíme nejrůznější regiony </a:t>
            </a:r>
            <a:r>
              <a:rPr lang="cs-CZ" sz="1000" b="1" dirty="0" smtClean="0">
                <a:latin typeface="Verdana" pitchFamily="34" charset="0"/>
                <a:hlinkClick r:id="rId4"/>
              </a:rPr>
              <a:t>České republiky</a:t>
            </a:r>
            <a:r>
              <a:rPr lang="cs-CZ" sz="1000" dirty="0" smtClean="0">
                <a:latin typeface="Verdana" pitchFamily="34" charset="0"/>
              </a:rPr>
              <a:t> i zajímavá místa </a:t>
            </a:r>
            <a:r>
              <a:rPr lang="cs-CZ" sz="1000" b="1" dirty="0" smtClean="0">
                <a:latin typeface="Verdana" pitchFamily="34" charset="0"/>
                <a:hlinkClick r:id="rId5"/>
              </a:rPr>
              <a:t>v zahraničí</a:t>
            </a:r>
            <a:r>
              <a:rPr lang="cs-CZ" sz="1000" dirty="0" smtClean="0">
                <a:latin typeface="Verdana" pitchFamily="34" charset="0"/>
              </a:rPr>
              <a:t>, které pravidelně osobně prozkoumáváme a pečlivě vybíráme. S akcemi zajistíme opravdu kompletní servis, který budete požadovat. Pokud Vás nějaký balíček osloví, neváhejte nás </a:t>
            </a:r>
            <a:r>
              <a:rPr lang="cs-CZ" sz="1000" b="1" dirty="0" smtClean="0">
                <a:latin typeface="Verdana" pitchFamily="34" charset="0"/>
                <a:hlinkClick r:id="rId6"/>
              </a:rPr>
              <a:t>kontaktovat.</a:t>
            </a:r>
            <a:r>
              <a:rPr lang="cs-CZ" sz="1000" dirty="0" smtClean="0">
                <a:latin typeface="Verdana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</a:rPr>
              <a:t>Většinu našich akcí můžete shlédnout v naší </a:t>
            </a:r>
            <a:r>
              <a:rPr lang="cs-CZ" sz="900" dirty="0" err="1" smtClean="0">
                <a:solidFill>
                  <a:srgbClr val="262626"/>
                </a:solidFill>
                <a:latin typeface="Verdana" pitchFamily="34" charset="0"/>
                <a:hlinkClick r:id="rId7"/>
              </a:rPr>
              <a:t>fotogalerii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hlinkClick r:id="rId7"/>
              </a:rPr>
              <a:t> zde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. </a:t>
            </a:r>
            <a:endParaRPr lang="cs-CZ" sz="900" dirty="0">
              <a:solidFill>
                <a:srgbClr val="262626"/>
              </a:solidFill>
              <a:latin typeface="Verdana" pitchFamily="34" charset="0"/>
            </a:endParaRPr>
          </a:p>
          <a:p>
            <a:endParaRPr lang="cs-CZ" sz="1000" b="1" dirty="0" smtClean="0">
              <a:solidFill>
                <a:srgbClr val="262626"/>
              </a:solidFill>
              <a:latin typeface="Verdana" pitchFamily="34" charset="0"/>
            </a:endParaRPr>
          </a:p>
          <a:p>
            <a:endParaRPr lang="cs-CZ" sz="1000" b="1" dirty="0" smtClean="0">
              <a:solidFill>
                <a:srgbClr val="262626"/>
              </a:solidFill>
              <a:latin typeface="Verdana" pitchFamily="34" charset="0"/>
            </a:endParaRPr>
          </a:p>
          <a:p>
            <a:endParaRPr lang="cs-CZ" sz="1000" b="1" dirty="0" smtClean="0">
              <a:solidFill>
                <a:srgbClr val="262626"/>
              </a:solidFill>
              <a:latin typeface="Verdana" pitchFamily="34" charset="0"/>
            </a:endParaRPr>
          </a:p>
          <a:p>
            <a:r>
              <a:rPr lang="cs-CZ" sz="1200" b="1" dirty="0" smtClean="0">
                <a:solidFill>
                  <a:srgbClr val="0066CC"/>
                </a:solidFill>
                <a:latin typeface="Verdana" pitchFamily="34" charset="0"/>
              </a:rPr>
              <a:t>Pronájem FAJN </a:t>
            </a:r>
            <a:r>
              <a:rPr lang="cs-CZ" sz="1200" b="1" dirty="0" err="1" smtClean="0">
                <a:solidFill>
                  <a:srgbClr val="0066CC"/>
                </a:solidFill>
                <a:latin typeface="Verdana" pitchFamily="34" charset="0"/>
              </a:rPr>
              <a:t>promo</a:t>
            </a:r>
            <a:r>
              <a:rPr lang="cs-CZ" sz="1200" b="1" dirty="0" smtClean="0">
                <a:solidFill>
                  <a:srgbClr val="0066CC"/>
                </a:solidFill>
                <a:latin typeface="Verdana" pitchFamily="34" charset="0"/>
              </a:rPr>
              <a:t> týmu na skákacích botách</a:t>
            </a:r>
          </a:p>
          <a:p>
            <a:r>
              <a:rPr lang="cs-CZ" sz="1000" dirty="0" smtClean="0">
                <a:latin typeface="Verdana" pitchFamily="34" charset="0"/>
              </a:rPr>
              <a:t/>
            </a:r>
            <a:br>
              <a:rPr lang="cs-CZ" sz="1000" dirty="0" smtClean="0">
                <a:latin typeface="Verdana" pitchFamily="34" charset="0"/>
              </a:rPr>
            </a:br>
            <a:r>
              <a:rPr lang="cs-CZ" sz="1000" b="1" dirty="0" smtClean="0">
                <a:latin typeface="Verdana" pitchFamily="34" charset="0"/>
              </a:rPr>
              <a:t>Nový a velice účinný marketingový nástroj může být propagace prostřednictvím našeho FAJN </a:t>
            </a:r>
            <a:r>
              <a:rPr lang="cs-CZ" sz="1000" b="1" dirty="0" err="1" smtClean="0">
                <a:latin typeface="Verdana" pitchFamily="34" charset="0"/>
              </a:rPr>
              <a:t>promo</a:t>
            </a:r>
            <a:r>
              <a:rPr lang="cs-CZ" sz="1000" b="1" dirty="0" smtClean="0">
                <a:latin typeface="Verdana" pitchFamily="34" charset="0"/>
              </a:rPr>
              <a:t> týmu.</a:t>
            </a:r>
          </a:p>
          <a:p>
            <a:r>
              <a:rPr lang="cs-CZ" sz="1000" dirty="0" smtClean="0">
                <a:latin typeface="Verdana" pitchFamily="34" charset="0"/>
              </a:rPr>
              <a:t>Tým se skládá z libovolného počtu osob a oblečen může být např. do firemního oblečení. Více informací </a:t>
            </a:r>
            <a:r>
              <a:rPr lang="cs-CZ" sz="1000" dirty="0" smtClean="0">
                <a:latin typeface="Verdana" pitchFamily="34" charset="0"/>
                <a:hlinkClick r:id="rId8"/>
              </a:rPr>
              <a:t>naleznete zde.</a:t>
            </a:r>
            <a:endParaRPr lang="cs-CZ" sz="1000" dirty="0" smtClean="0">
              <a:latin typeface="Verdana" pitchFamily="34" charset="0"/>
            </a:endParaRPr>
          </a:p>
          <a:p>
            <a:endParaRPr lang="cs-CZ" sz="1000" b="1" dirty="0" smtClean="0">
              <a:solidFill>
                <a:srgbClr val="262626"/>
              </a:solidFill>
              <a:latin typeface="Verdana" pitchFamily="34" charset="0"/>
            </a:endParaRPr>
          </a:p>
          <a:p>
            <a:endParaRPr lang="cs-CZ" sz="1000" b="1" dirty="0" smtClean="0">
              <a:solidFill>
                <a:srgbClr val="262626"/>
              </a:solidFill>
              <a:latin typeface="Verdana" pitchFamily="34" charset="0"/>
            </a:endParaRPr>
          </a:p>
          <a:p>
            <a:r>
              <a:rPr lang="cs-CZ" sz="1000" b="1" dirty="0" smtClean="0">
                <a:solidFill>
                  <a:srgbClr val="262626"/>
                </a:solidFill>
                <a:latin typeface="Verdana" pitchFamily="34" charset="0"/>
              </a:rPr>
              <a:t>Další rozsah naší činnosti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můžete najít na našich webových stránkách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hlinkClick r:id="rId9"/>
              </a:rPr>
              <a:t>www.</a:t>
            </a:r>
            <a:r>
              <a:rPr lang="cs-CZ" sz="900" dirty="0" err="1" smtClean="0">
                <a:solidFill>
                  <a:srgbClr val="262626"/>
                </a:solidFill>
                <a:latin typeface="Verdana" pitchFamily="34" charset="0"/>
                <a:hlinkClick r:id="rId9"/>
              </a:rPr>
              <a:t>fajnagency.cz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</a:rPr>
              <a:t>. </a:t>
            </a:r>
          </a:p>
          <a:p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</a:rPr>
              <a:t>Nenašli jste, co jste hledali? 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  <a:hlinkClick r:id="rId10"/>
              </a:rPr>
              <a:t>Kontaktujte nás 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</a:rPr>
              <a:t>a dozvíte se více. </a:t>
            </a:r>
            <a:endParaRPr lang="cs-CZ" sz="900" b="1" dirty="0">
              <a:latin typeface="Verdana" pitchFamily="34" charset="0"/>
            </a:endParaRPr>
          </a:p>
        </p:txBody>
      </p:sp>
      <p:pic>
        <p:nvPicPr>
          <p:cNvPr id="5124" name="Picture 9" descr="\\Ntb\dokumenty -tom\vzory prezentací\web nový\2006\baner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93800" y="0"/>
            <a:ext cx="79502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2" descr="\\Ntb\dokumenty -tom\vzory prezentací\web nový\2006\logo\nové - fox\logo\fajnlogo0115_wh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119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Rectangle 15"/>
          <p:cNvSpPr>
            <a:spLocks noChangeArrowheads="1"/>
          </p:cNvSpPr>
          <p:nvPr/>
        </p:nvSpPr>
        <p:spPr bwMode="auto">
          <a:xfrm>
            <a:off x="6781800" y="1143000"/>
            <a:ext cx="228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cs-CZ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</a:rPr>
              <a:t>Balíčky k nakousnutí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295400" y="6475413"/>
            <a:ext cx="7620000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3" descr="C:\Documents and Settings\All Users\Dokumenty\prezentace - nové 07\web design\bkg_end_b_l.gif"/>
          <p:cNvPicPr preferRelativeResize="0">
            <a:picLocks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211638"/>
            <a:ext cx="11858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Picture 25" descr="thumb1"/>
          <p:cNvPicPr preferRelativeResize="0">
            <a:picLocks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39000" y="3312318"/>
            <a:ext cx="1676400" cy="11834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47" name="Picture 27" descr="100 3627"/>
          <p:cNvPicPr>
            <a:picLocks noChangeAspect="1" noChangeArrowheads="1"/>
          </p:cNvPicPr>
          <p:nvPr/>
        </p:nvPicPr>
        <p:blipFill>
          <a:blip r:embed="rId15" cstate="print"/>
          <a:stretch>
            <a:fillRect/>
          </a:stretch>
        </p:blipFill>
        <p:spPr bwMode="auto">
          <a:xfrm>
            <a:off x="7239000" y="1695450"/>
            <a:ext cx="1676400" cy="1257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" name="Picture 37" descr="P1030209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239000" y="4906804"/>
            <a:ext cx="1676400" cy="11210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36" name="Picture 2" descr="C:\Documents and Settings\All Users\Dokumenty\prezentace - nové 07\web design\orange2.gif"/>
          <p:cNvPicPr preferRelativeResize="0">
            <a:picLocks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1476375"/>
            <a:ext cx="117792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7" name="Text Box 10">
            <a:hlinkClick r:id="rId18" action="ppaction://hlinksldjump"/>
          </p:cNvPr>
          <p:cNvSpPr txBox="1">
            <a:spLocks noChangeArrowheads="1"/>
          </p:cNvSpPr>
          <p:nvPr/>
        </p:nvSpPr>
        <p:spPr bwMode="auto">
          <a:xfrm>
            <a:off x="15875" y="2162175"/>
            <a:ext cx="112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Kdo je FAJN</a:t>
            </a:r>
          </a:p>
        </p:txBody>
      </p:sp>
      <p:sp>
        <p:nvSpPr>
          <p:cNvPr id="5138" name="Text Box 10">
            <a:hlinkClick r:id="rId19" action="ppaction://hlinksldjump"/>
          </p:cNvPr>
          <p:cNvSpPr txBox="1">
            <a:spLocks noChangeArrowheads="1"/>
          </p:cNvSpPr>
          <p:nvPr/>
        </p:nvSpPr>
        <p:spPr bwMode="auto">
          <a:xfrm>
            <a:off x="0" y="26304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Naše nabídka aneb…</a:t>
            </a:r>
          </a:p>
        </p:txBody>
      </p:sp>
      <p:sp>
        <p:nvSpPr>
          <p:cNvPr id="5139" name="Text Box 10">
            <a:hlinkClick r:id="rId20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500438"/>
            <a:ext cx="1127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Balíčky k nakousnutí</a:t>
            </a:r>
          </a:p>
        </p:txBody>
      </p:sp>
      <p:sp>
        <p:nvSpPr>
          <p:cNvPr id="5140" name="Text Box 10">
            <a:hlinkClick r:id="rId21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524000"/>
            <a:ext cx="1143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100" b="1" dirty="0">
                <a:solidFill>
                  <a:schemeClr val="bg1"/>
                </a:solidFill>
                <a:latin typeface="Verdana" pitchFamily="34" charset="0"/>
              </a:rPr>
              <a:t>Hlavní MENU</a:t>
            </a:r>
          </a:p>
        </p:txBody>
      </p:sp>
      <p:sp>
        <p:nvSpPr>
          <p:cNvPr id="24" name="Rectangle 20"/>
          <p:cNvSpPr/>
          <p:nvPr/>
        </p:nvSpPr>
        <p:spPr>
          <a:xfrm>
            <a:off x="6096000" y="6505575"/>
            <a:ext cx="27751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  <a:hlinkClick r:id="rId9"/>
              </a:rPr>
              <a:t>www.fajnagency.cz</a:t>
            </a: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</a:rPr>
              <a:t> </a:t>
            </a:r>
          </a:p>
        </p:txBody>
      </p:sp>
      <p:sp>
        <p:nvSpPr>
          <p:cNvPr id="20" name="Text Box 10">
            <a:hlinkClick r:id="rId22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67400"/>
            <a:ext cx="1127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EAEAEA"/>
                </a:solidFill>
                <a:latin typeface="Verdana" pitchFamily="34" charset="0"/>
              </a:rPr>
              <a:t>Reference a kontakty</a:t>
            </a:r>
          </a:p>
        </p:txBody>
      </p:sp>
      <p:sp>
        <p:nvSpPr>
          <p:cNvPr id="26" name="Text Box 10">
            <a:hlinkClick r:id="rId2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19600"/>
            <a:ext cx="1127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 smtClean="0">
                <a:solidFill>
                  <a:schemeClr val="bg1"/>
                </a:solidFill>
                <a:latin typeface="Verdana" pitchFamily="34" charset="0"/>
              </a:rPr>
              <a:t>Cestovní agentura</a:t>
            </a:r>
            <a:endParaRPr lang="cs-CZ" sz="12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Text Box 10">
            <a:hlinkClick r:id="rId24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0688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Fajn jednatel promluvil</a:t>
            </a:r>
          </a:p>
        </p:txBody>
      </p:sp>
    </p:spTree>
  </p:cSld>
  <p:clrMapOvr>
    <a:masterClrMapping/>
  </p:clrMapOvr>
  <p:transition spd="med" advTm="3708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2"/>
          <p:cNvSpPr>
            <a:spLocks noChangeArrowheads="1"/>
          </p:cNvSpPr>
          <p:nvPr/>
        </p:nvSpPr>
        <p:spPr bwMode="auto">
          <a:xfrm>
            <a:off x="1295400" y="1600200"/>
            <a:ext cx="4038600" cy="33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b="1" u="sng" dirty="0" err="1" smtClean="0">
                <a:solidFill>
                  <a:srgbClr val="0066CC"/>
                </a:solidFill>
                <a:latin typeface="Verdana" pitchFamily="34" charset="0"/>
              </a:rPr>
              <a:t>FAJNová</a:t>
            </a:r>
            <a:r>
              <a:rPr lang="cs-CZ" sz="1200" b="1" u="sng" dirty="0" smtClean="0">
                <a:solidFill>
                  <a:srgbClr val="0066CC"/>
                </a:solidFill>
                <a:latin typeface="Verdana" pitchFamily="34" charset="0"/>
              </a:rPr>
              <a:t> cestovní agentura</a:t>
            </a:r>
            <a:endParaRPr lang="cs-CZ" sz="1200" b="1" u="sng" dirty="0">
              <a:solidFill>
                <a:srgbClr val="0066CC"/>
              </a:solidFill>
              <a:latin typeface="Verdana" pitchFamily="34" charset="0"/>
            </a:endParaRPr>
          </a:p>
          <a:p>
            <a:endParaRPr lang="cs-CZ" sz="9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Jsme provizními prodejci více jak 260 českých CK + zájezdy německých CK. </a:t>
            </a:r>
            <a:r>
              <a:rPr lang="cs-CZ" sz="900" b="1" dirty="0" smtClean="0">
                <a:solidFill>
                  <a:srgbClr val="FF66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Vše na jednom místě a za stejné ceny jako u CK.</a:t>
            </a:r>
            <a:r>
              <a:rPr lang="cs-CZ" sz="9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 případě Vašeho zájmu o konkrétní zájezd se na nás můžete obrátit nebo hledat na </a:t>
            </a:r>
            <a:r>
              <a:rPr lang="cs-CZ" sz="900" b="1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www.cestujeme.</a:t>
            </a:r>
            <a:r>
              <a:rPr lang="cs-CZ" sz="900" b="1" dirty="0" err="1" smtClean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fajnagency.cz</a:t>
            </a:r>
            <a:endParaRPr lang="cs-CZ" sz="9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9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Nabídku připravíme jak pro skupiny, tak pro individuální zájemce. </a:t>
            </a:r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Další program podle vybrané destinace a na vyžádání. Zařídíme vše potřebné, včetně případného all </a:t>
            </a:r>
            <a:r>
              <a:rPr lang="cs-CZ" sz="9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inclusive</a:t>
            </a:r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servisu.</a:t>
            </a:r>
          </a:p>
          <a:p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9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 zájezdech se také můžete informovat telefonicky nebo e-mailem, případně osobně v naší kanceláři:</a:t>
            </a:r>
          </a:p>
          <a:p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Zvolenská 3130/2, Praha 4 - Záběhlice, 141 00, Czech Republic</a:t>
            </a:r>
          </a:p>
          <a:p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 mapě nás </a:t>
            </a:r>
            <a:r>
              <a:rPr lang="cs-CZ" sz="900" b="1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najdete zde.</a:t>
            </a:r>
            <a:endParaRPr lang="cs-CZ" sz="9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Zde lze také zájezd objednat nebo zakoupit.</a:t>
            </a:r>
          </a:p>
          <a:p>
            <a:pPr eaLnBrk="0" hangingPunct="0"/>
            <a:endParaRPr lang="cs-CZ" sz="9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9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 zájezdy se vztahují bonusy naší věrnostní karty jen v omezené míře!</a:t>
            </a:r>
            <a:endParaRPr lang="cs-CZ" sz="9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0" hangingPunct="0"/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Nově také nabízíme jedinečný 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věrnostní program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, který našim klientům vrátí významnou část financí z realizovaných akcí zpět. Více informací v sekci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5"/>
              </a:rPr>
              <a:t>FAJN Klub – věrnostní karta</a:t>
            </a:r>
            <a:endParaRPr lang="cs-CZ" sz="12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7172" name="Picture 9" descr="\\Ntb\dokumenty -tom\vzory prezentací\web nový\2006\baner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93800" y="0"/>
            <a:ext cx="79502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2" descr="\\Ntb\dokumenty -tom\vzory prezentací\web nový\2006\logo\nové - fox\logo\fajnlogo0115_wh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19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Rectangle 28"/>
          <p:cNvSpPr>
            <a:spLocks noChangeArrowheads="1"/>
          </p:cNvSpPr>
          <p:nvPr/>
        </p:nvSpPr>
        <p:spPr bwMode="auto">
          <a:xfrm>
            <a:off x="6781800" y="1143000"/>
            <a:ext cx="2286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b="1" dirty="0" smtClean="0">
                <a:latin typeface="Verdana" pitchFamily="34" charset="0"/>
              </a:rPr>
              <a:t>Cestovní agentura</a:t>
            </a:r>
            <a:endParaRPr lang="cs-CZ" sz="1200" b="1" dirty="0">
              <a:latin typeface="Verdana" pitchFamily="34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295400" y="6475413"/>
            <a:ext cx="7620000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6096000" y="6505575"/>
            <a:ext cx="27751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  <a:hlinkClick r:id="rId8"/>
              </a:rPr>
              <a:t>www.fajnagency.cz</a:t>
            </a: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</a:rPr>
              <a:t> </a:t>
            </a:r>
          </a:p>
        </p:txBody>
      </p:sp>
      <p:pic>
        <p:nvPicPr>
          <p:cNvPr id="7178" name="Picture 3" descr="C:\Documents and Settings\All Users\Dokumenty\prezentace - nové 07\web design\bkg_end_b_l.gif"/>
          <p:cNvPicPr preferRelativeResize="0"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211638"/>
            <a:ext cx="11858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7" descr="P101004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1145331">
            <a:off x="5918596" y="1758049"/>
            <a:ext cx="1295400" cy="8622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183" name="Picture 2" descr="C:\Documents and Settings\All Users\Dokumenty\prezentace - nové 07\web design\orange2.gif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476375"/>
            <a:ext cx="117792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4" name="Text Box 10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15875" y="2162175"/>
            <a:ext cx="112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Kdo je FAJN</a:t>
            </a:r>
          </a:p>
        </p:txBody>
      </p:sp>
      <p:sp>
        <p:nvSpPr>
          <p:cNvPr id="7185" name="Text Box 10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26304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Naše nabídka aneb…</a:t>
            </a:r>
          </a:p>
        </p:txBody>
      </p:sp>
      <p:sp>
        <p:nvSpPr>
          <p:cNvPr id="7186" name="Text Box 10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500438"/>
            <a:ext cx="1127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Balíčky k nakousnutí</a:t>
            </a:r>
          </a:p>
        </p:txBody>
      </p:sp>
      <p:sp>
        <p:nvSpPr>
          <p:cNvPr id="7187" name="Text Box 10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524000"/>
            <a:ext cx="1143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100" b="1">
                <a:solidFill>
                  <a:schemeClr val="bg1"/>
                </a:solidFill>
                <a:latin typeface="Verdana" pitchFamily="34" charset="0"/>
              </a:rPr>
              <a:t>Hlavní MENU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172200" y="2895600"/>
            <a:ext cx="2667000" cy="3429000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cs-CZ" sz="1000" b="1" dirty="0">
              <a:solidFill>
                <a:srgbClr val="0066CC"/>
              </a:solidFill>
              <a:latin typeface="Verdana" pitchFamily="34" charset="0"/>
            </a:endParaRPr>
          </a:p>
          <a:p>
            <a:r>
              <a:rPr lang="cs-CZ" sz="1000" b="1" dirty="0" smtClean="0">
                <a:solidFill>
                  <a:srgbClr val="0066CC"/>
                </a:solidFill>
                <a:latin typeface="Verdana" pitchFamily="34" charset="0"/>
              </a:rPr>
              <a:t>Vždy něco navíc aneb aktivní a </a:t>
            </a:r>
            <a:r>
              <a:rPr lang="cs-CZ" sz="1000" b="1" dirty="0" err="1" smtClean="0">
                <a:solidFill>
                  <a:srgbClr val="0066CC"/>
                </a:solidFill>
                <a:latin typeface="Verdana" pitchFamily="34" charset="0"/>
              </a:rPr>
              <a:t>tématická</a:t>
            </a:r>
            <a:r>
              <a:rPr lang="cs-CZ" sz="1000" b="1" dirty="0" smtClean="0">
                <a:solidFill>
                  <a:srgbClr val="0066CC"/>
                </a:solidFill>
                <a:latin typeface="Verdana" pitchFamily="34" charset="0"/>
              </a:rPr>
              <a:t> dovolená</a:t>
            </a:r>
            <a:r>
              <a:rPr lang="cs-CZ" sz="1000" dirty="0" smtClean="0"/>
              <a:t/>
            </a:r>
            <a:br>
              <a:rPr lang="cs-CZ" sz="1000" dirty="0" smtClean="0"/>
            </a:br>
            <a:r>
              <a:rPr lang="cs-CZ" sz="1000" dirty="0" smtClean="0"/>
              <a:t> </a:t>
            </a:r>
          </a:p>
          <a:p>
            <a:r>
              <a:rPr lang="cs-CZ" sz="1000" b="1" dirty="0" smtClean="0"/>
              <a:t>Doporučujeme: </a:t>
            </a:r>
            <a:r>
              <a:rPr lang="cs-CZ" sz="1000" dirty="0" smtClean="0"/>
              <a:t>Egypt, Kapverdy , Kanáry, Dominikánská </a:t>
            </a:r>
            <a:r>
              <a:rPr lang="cs-CZ" sz="1000" dirty="0" err="1" smtClean="0"/>
              <a:t>rep</a:t>
            </a:r>
            <a:r>
              <a:rPr lang="cs-CZ" sz="1000" dirty="0" smtClean="0"/>
              <a:t>., Řecko, Turecko, Itálie…</a:t>
            </a:r>
          </a:p>
          <a:p>
            <a:r>
              <a:rPr lang="cs-CZ" sz="1000" dirty="0" smtClean="0"/>
              <a:t>Windsurfing, surfing, </a:t>
            </a:r>
            <a:r>
              <a:rPr lang="cs-CZ" sz="1000" dirty="0" err="1" smtClean="0"/>
              <a:t>kite</a:t>
            </a:r>
            <a:endParaRPr lang="cs-CZ" sz="1000" dirty="0" smtClean="0"/>
          </a:p>
          <a:p>
            <a:r>
              <a:rPr lang="cs-CZ" sz="1000" dirty="0" smtClean="0"/>
              <a:t>Potápění</a:t>
            </a:r>
          </a:p>
          <a:p>
            <a:r>
              <a:rPr lang="cs-CZ" sz="1000" dirty="0" smtClean="0"/>
              <a:t>Golf</a:t>
            </a:r>
          </a:p>
          <a:p>
            <a:r>
              <a:rPr lang="cs-CZ" sz="1000" dirty="0" smtClean="0"/>
              <a:t>Jachty, plachetnice, lodě</a:t>
            </a:r>
          </a:p>
          <a:p>
            <a:r>
              <a:rPr lang="cs-CZ" sz="1000" dirty="0" smtClean="0"/>
              <a:t>Horská kola a cyklistika</a:t>
            </a:r>
          </a:p>
          <a:p>
            <a:r>
              <a:rPr lang="cs-CZ" sz="1000" dirty="0" smtClean="0"/>
              <a:t>Rybaření</a:t>
            </a:r>
          </a:p>
          <a:p>
            <a:r>
              <a:rPr lang="cs-CZ" sz="1000" dirty="0" smtClean="0"/>
              <a:t>Sportovní dovolená a soustředění</a:t>
            </a:r>
          </a:p>
          <a:p>
            <a:r>
              <a:rPr lang="cs-CZ" sz="1000" dirty="0" smtClean="0"/>
              <a:t>Karneval</a:t>
            </a:r>
          </a:p>
          <a:p>
            <a:r>
              <a:rPr lang="cs-CZ" sz="1000" dirty="0" smtClean="0"/>
              <a:t>Lyžování, snowboarding</a:t>
            </a:r>
          </a:p>
          <a:p>
            <a:r>
              <a:rPr lang="cs-CZ" sz="1000" dirty="0" smtClean="0"/>
              <a:t>Senioři 55+</a:t>
            </a:r>
          </a:p>
          <a:p>
            <a:r>
              <a:rPr lang="cs-CZ" sz="1000" dirty="0" smtClean="0"/>
              <a:t>Svatby</a:t>
            </a:r>
          </a:p>
          <a:p>
            <a:r>
              <a:rPr lang="cs-CZ" sz="1000" dirty="0" smtClean="0"/>
              <a:t>Lázně a </a:t>
            </a:r>
            <a:r>
              <a:rPr lang="cs-CZ" sz="1000" dirty="0" err="1" smtClean="0"/>
              <a:t>Wellness</a:t>
            </a:r>
            <a:endParaRPr lang="cs-CZ" sz="1000" dirty="0" smtClean="0"/>
          </a:p>
          <a:p>
            <a:r>
              <a:rPr lang="cs-CZ" sz="1000" dirty="0" smtClean="0"/>
              <a:t>Rodiny a děti</a:t>
            </a:r>
          </a:p>
          <a:p>
            <a:r>
              <a:rPr lang="cs-CZ" sz="1000" dirty="0" smtClean="0"/>
              <a:t>Dovolená bez dětí</a:t>
            </a:r>
          </a:p>
          <a:p>
            <a:r>
              <a:rPr lang="cs-CZ" sz="1000" dirty="0" smtClean="0"/>
              <a:t>Jazykové kurzy</a:t>
            </a:r>
          </a:p>
          <a:p>
            <a:pPr>
              <a:lnSpc>
                <a:spcPct val="125000"/>
              </a:lnSpc>
              <a:defRPr/>
            </a:pPr>
            <a:endParaRPr lang="cs-CZ" sz="1000" dirty="0">
              <a:solidFill>
                <a:schemeClr val="tx1">
                  <a:lumMod val="65000"/>
                  <a:lumOff val="35000"/>
                </a:schemeClr>
              </a:solidFill>
              <a:latin typeface="Verdana" pitchFamily="34" charset="0"/>
            </a:endParaRPr>
          </a:p>
        </p:txBody>
      </p:sp>
      <p:pic>
        <p:nvPicPr>
          <p:cNvPr id="20" name="Picture 37" descr="P1010049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674272">
            <a:off x="7455769" y="1726223"/>
            <a:ext cx="1371600" cy="7955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9" name="Text Box 10">
            <a:hlinkClick r:id="rId17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67400"/>
            <a:ext cx="1127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EAEAEA"/>
                </a:solidFill>
                <a:latin typeface="Verdana" pitchFamily="34" charset="0"/>
              </a:rPr>
              <a:t>Reference a kontakty</a:t>
            </a:r>
          </a:p>
        </p:txBody>
      </p:sp>
      <p:sp>
        <p:nvSpPr>
          <p:cNvPr id="22" name="Text Box 10">
            <a:hlinkClick r:id="rId18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0688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Fajn jednatel promluvil</a:t>
            </a:r>
          </a:p>
        </p:txBody>
      </p:sp>
      <p:sp>
        <p:nvSpPr>
          <p:cNvPr id="23" name="Text Box 10">
            <a:hlinkClick r:id="rId19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19600"/>
            <a:ext cx="1127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 smtClean="0">
                <a:solidFill>
                  <a:schemeClr val="bg1"/>
                </a:solidFill>
                <a:latin typeface="Verdana" pitchFamily="34" charset="0"/>
              </a:rPr>
              <a:t>Cestovní agentura</a:t>
            </a:r>
            <a:endParaRPr lang="cs-CZ" sz="1200" dirty="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25" name="Picture 37" descr="P1010049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286000" y="5334000"/>
            <a:ext cx="2144679" cy="12466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 advTm="37088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3" descr="fajnteam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54864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12"/>
          <p:cNvSpPr>
            <a:spLocks noChangeArrowheads="1"/>
          </p:cNvSpPr>
          <p:nvPr/>
        </p:nvSpPr>
        <p:spPr bwMode="auto">
          <a:xfrm>
            <a:off x="1371600" y="1705375"/>
            <a:ext cx="4343400" cy="3994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b="1" u="sng" dirty="0">
                <a:solidFill>
                  <a:srgbClr val="0066CC"/>
                </a:solidFill>
                <a:latin typeface="Verdana" pitchFamily="34" charset="0"/>
              </a:rPr>
              <a:t>FAJN jednatel promluvil:</a:t>
            </a:r>
          </a:p>
          <a:p>
            <a:pPr eaLnBrk="0" hangingPunct="0"/>
            <a:endParaRPr lang="en-US" sz="12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F.A.J.N. Agency</a:t>
            </a:r>
            <a:r>
              <a:rPr lang="cs-CZ" sz="12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, s.r.o. </a:t>
            </a:r>
            <a:r>
              <a:rPr lang="cs-CZ" sz="9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je agentura, která si především zakládá na pohodové a rodinné atmosféře a má za cíl přinášet našim klientům akce s maximálním přínosem. Přesvědčili jsme se, že náš osobitý přístup je možné uplatnit stejně tak dobře na akci pro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5 </a:t>
            </a:r>
            <a:r>
              <a:rPr lang="cs-CZ" sz="9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lidí, jako na akci pro 1000 osob.  Máme za sebou stovky akcí, spolupracujeme s mnoha objekty, dodavateli a partnery, kteří nám umožňují připravit vždy něco extra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cs-CZ" sz="900" dirty="0" smtClean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Nově také nabízíme jedinečný </a:t>
            </a:r>
            <a:r>
              <a:rPr lang="cs-CZ" sz="900" b="1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věrnostní program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, který našim klientům vrátí významnou část financí z realizovaných akcí zpět. Více informací v sekci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hlinkClick r:id="rId4"/>
              </a:rPr>
              <a:t>FAJN Klub – věrnostní karta</a:t>
            </a:r>
            <a:endParaRPr lang="cs-CZ" sz="9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0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2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2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Zábava, profesionalita, skvělý tým!</a:t>
            </a:r>
            <a:r>
              <a:rPr lang="cs-CZ" sz="1200" b="1" dirty="0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eaLnBrk="0" hangingPunct="0"/>
            <a:endParaRPr lang="cs-CZ" sz="12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9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Pokud nás ještě neznáte a chcete se přesvědčit o pravdivosti mých slov, tak je nejvyšší čas nás kontaktovat a zjistit jak to tedy je. Věřte, že budete spokojeni. Jsme připraveni Vám pomoci s jakýmkoliv problémem. </a:t>
            </a:r>
            <a:r>
              <a:rPr lang="cs-CZ" sz="900" dirty="0" smtClean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Naším </a:t>
            </a:r>
            <a:r>
              <a:rPr lang="cs-CZ" sz="900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cílem je, aby jste se vždy cítili </a:t>
            </a:r>
            <a:r>
              <a:rPr lang="cs-CZ" sz="900" b="1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FAJN!</a:t>
            </a:r>
          </a:p>
          <a:p>
            <a:pPr eaLnBrk="0" hangingPunct="0"/>
            <a:endParaRPr lang="cs-CZ" sz="1000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000" b="1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Tomáš Kučera    </a:t>
            </a:r>
          </a:p>
          <a:p>
            <a:pPr eaLnBrk="0" hangingPunct="0"/>
            <a:r>
              <a:rPr lang="cs-CZ" sz="1000" i="1" dirty="0">
                <a:solidFill>
                  <a:srgbClr val="262626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FAJN jednatel</a:t>
            </a:r>
            <a:endParaRPr lang="cs-CZ" sz="1000" i="1" dirty="0">
              <a:solidFill>
                <a:srgbClr val="262626"/>
              </a:solidFill>
              <a:latin typeface="Verdana" pitchFamily="34" charset="0"/>
              <a:ea typeface="Calibri" pitchFamily="34" charset="0"/>
              <a:cs typeface="Times New Roman" pitchFamily="18" charset="0"/>
              <a:sym typeface="Wingdings" pitchFamily="2" charset="2"/>
            </a:endParaRPr>
          </a:p>
        </p:txBody>
      </p:sp>
      <p:pic>
        <p:nvPicPr>
          <p:cNvPr id="7172" name="Picture 9" descr="\\Ntb\dokumenty -tom\vzory prezentací\web nový\2006\baner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93800" y="0"/>
            <a:ext cx="79502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2" descr="\\Ntb\dokumenty -tom\vzory prezentací\web nový\2006\logo\nové - fox\logo\fajnlogo0115_wh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9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Straight Connector 24"/>
          <p:cNvCxnSpPr/>
          <p:nvPr/>
        </p:nvCxnSpPr>
        <p:spPr>
          <a:xfrm>
            <a:off x="1447800" y="3962400"/>
            <a:ext cx="38100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75" name="Rectangle 28"/>
          <p:cNvSpPr>
            <a:spLocks noChangeArrowheads="1"/>
          </p:cNvSpPr>
          <p:nvPr/>
        </p:nvSpPr>
        <p:spPr bwMode="auto">
          <a:xfrm>
            <a:off x="6781800" y="1143000"/>
            <a:ext cx="228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b="1">
                <a:latin typeface="Verdana" pitchFamily="34" charset="0"/>
              </a:rPr>
              <a:t>Fajn jednatel promluvil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295400" y="6475413"/>
            <a:ext cx="7620000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6096000" y="6505575"/>
            <a:ext cx="27751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  <a:hlinkClick r:id="rId7"/>
              </a:rPr>
              <a:t>www.fajnagency.cz</a:t>
            </a:r>
            <a:r>
              <a:rPr lang="cs-CZ" sz="1000" b="1" spc="600" dirty="0">
                <a:solidFill>
                  <a:schemeClr val="accent1"/>
                </a:solidFill>
                <a:latin typeface="SF Toontime" pitchFamily="2" charset="0"/>
              </a:rPr>
              <a:t> </a:t>
            </a:r>
          </a:p>
        </p:txBody>
      </p:sp>
      <p:pic>
        <p:nvPicPr>
          <p:cNvPr id="7178" name="Picture 3" descr="C:\Documents and Settings\All Users\Dokumenty\prezentace - nové 07\web design\bkg_end_b_l.gif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211638"/>
            <a:ext cx="11858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7" descr="P1010049.JPG"/>
          <p:cNvPicPr>
            <a:picLocks noChangeAspect="1"/>
          </p:cNvPicPr>
          <p:nvPr/>
        </p:nvPicPr>
        <p:blipFill>
          <a:blip r:embed="rId9" cstate="email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6375400" y="1905000"/>
            <a:ext cx="2133600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183" name="Picture 2" descr="C:\Documents and Settings\All Users\Dokumenty\prezentace - nové 07\web design\orange2.gif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476375"/>
            <a:ext cx="117792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4" name="Text Box 10">
            <a:hlinkClick r:id="rId11" action="ppaction://hlinksldjump"/>
          </p:cNvPr>
          <p:cNvSpPr txBox="1">
            <a:spLocks noChangeArrowheads="1"/>
          </p:cNvSpPr>
          <p:nvPr/>
        </p:nvSpPr>
        <p:spPr bwMode="auto">
          <a:xfrm>
            <a:off x="15875" y="2162175"/>
            <a:ext cx="112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Kdo je FAJN</a:t>
            </a:r>
          </a:p>
        </p:txBody>
      </p:sp>
      <p:sp>
        <p:nvSpPr>
          <p:cNvPr id="7185" name="Text Box 10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0" y="26304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Naše nabídka aneb…</a:t>
            </a:r>
          </a:p>
        </p:txBody>
      </p:sp>
      <p:sp>
        <p:nvSpPr>
          <p:cNvPr id="7186" name="Text Box 10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500438"/>
            <a:ext cx="1127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Balíčky k nakousnutí</a:t>
            </a:r>
          </a:p>
        </p:txBody>
      </p:sp>
      <p:sp>
        <p:nvSpPr>
          <p:cNvPr id="7187" name="Text Box 10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524000"/>
            <a:ext cx="1143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100" b="1">
                <a:solidFill>
                  <a:schemeClr val="bg1"/>
                </a:solidFill>
                <a:latin typeface="Verdana" pitchFamily="34" charset="0"/>
              </a:rPr>
              <a:t>Hlavní MENU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019800" y="4191000"/>
            <a:ext cx="2819400" cy="2057400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cs-CZ" sz="1000" b="1" dirty="0">
              <a:solidFill>
                <a:srgbClr val="0066CC"/>
              </a:solidFill>
              <a:latin typeface="Verdana" pitchFamily="34" charset="0"/>
            </a:endParaRPr>
          </a:p>
          <a:p>
            <a:pPr>
              <a:defRPr/>
            </a:pPr>
            <a:r>
              <a:rPr lang="cs-CZ" sz="1000" b="1" dirty="0">
                <a:solidFill>
                  <a:srgbClr val="0066CC"/>
                </a:solidFill>
                <a:latin typeface="Verdana" pitchFamily="34" charset="0"/>
              </a:rPr>
              <a:t>Specializujeme se na oblast firemních služeb! </a:t>
            </a:r>
          </a:p>
          <a:p>
            <a:pPr>
              <a:lnSpc>
                <a:spcPct val="125000"/>
              </a:lnSpc>
              <a:defRPr/>
            </a:pPr>
            <a:endParaRPr lang="cs-CZ" sz="1000" dirty="0">
              <a:solidFill>
                <a:schemeClr val="tx1">
                  <a:lumMod val="65000"/>
                  <a:lumOff val="35000"/>
                </a:schemeClr>
              </a:solidFill>
              <a:latin typeface="Verdana" pitchFamily="34" charset="0"/>
            </a:endParaRPr>
          </a:p>
          <a:p>
            <a:pPr>
              <a:lnSpc>
                <a:spcPct val="125000"/>
              </a:lnSpc>
              <a:defRPr/>
            </a:pPr>
            <a:r>
              <a:rPr lang="cs-CZ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• Incentivní programy</a:t>
            </a:r>
          </a:p>
          <a:p>
            <a:pPr>
              <a:lnSpc>
                <a:spcPct val="125000"/>
              </a:lnSpc>
              <a:defRPr/>
            </a:pPr>
            <a:r>
              <a:rPr lang="cs-CZ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• Outdoor a </a:t>
            </a:r>
            <a:r>
              <a:rPr lang="cs-CZ" sz="1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indoor</a:t>
            </a:r>
            <a:r>
              <a:rPr lang="cs-CZ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 programy </a:t>
            </a:r>
          </a:p>
          <a:p>
            <a:pPr>
              <a:lnSpc>
                <a:spcPct val="125000"/>
              </a:lnSpc>
              <a:defRPr/>
            </a:pPr>
            <a:r>
              <a:rPr lang="cs-CZ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• </a:t>
            </a:r>
            <a:r>
              <a:rPr lang="cs-CZ" sz="1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Teambuilding</a:t>
            </a:r>
            <a:endParaRPr lang="cs-CZ" sz="1000" dirty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endParaRPr>
          </a:p>
          <a:p>
            <a:pPr>
              <a:lnSpc>
                <a:spcPct val="125000"/>
              </a:lnSpc>
              <a:defRPr/>
            </a:pPr>
            <a:r>
              <a:rPr lang="cs-CZ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• Rodinné a firemní víkendy, turnaje</a:t>
            </a:r>
          </a:p>
          <a:p>
            <a:pPr>
              <a:lnSpc>
                <a:spcPct val="125000"/>
              </a:lnSpc>
              <a:defRPr/>
            </a:pPr>
            <a:r>
              <a:rPr lang="cs-CZ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• Kongresy, školení, semináře</a:t>
            </a:r>
          </a:p>
          <a:p>
            <a:pPr>
              <a:lnSpc>
                <a:spcPct val="125000"/>
              </a:lnSpc>
              <a:defRPr/>
            </a:pPr>
            <a:r>
              <a:rPr lang="cs-CZ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</a:rPr>
              <a:t>• Atypické akce na míru </a:t>
            </a:r>
          </a:p>
        </p:txBody>
      </p:sp>
      <p:sp>
        <p:nvSpPr>
          <p:cNvPr id="18" name="Text Box 10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67400"/>
            <a:ext cx="1127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EAEAEA"/>
                </a:solidFill>
                <a:latin typeface="Verdana" pitchFamily="34" charset="0"/>
              </a:rPr>
              <a:t>Reference a kontakty</a:t>
            </a:r>
          </a:p>
        </p:txBody>
      </p:sp>
      <p:sp>
        <p:nvSpPr>
          <p:cNvPr id="20" name="Text Box 10">
            <a:hlinkClick r:id="rId16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19600"/>
            <a:ext cx="1127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 smtClean="0">
                <a:solidFill>
                  <a:schemeClr val="bg1"/>
                </a:solidFill>
                <a:latin typeface="Verdana" pitchFamily="34" charset="0"/>
              </a:rPr>
              <a:t>Cestovní agentura</a:t>
            </a:r>
            <a:endParaRPr lang="cs-CZ" sz="12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2" name="Text Box 10">
            <a:hlinkClick r:id="rId17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0688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Fajn jednatel promluvil</a:t>
            </a:r>
          </a:p>
        </p:txBody>
      </p:sp>
    </p:spTree>
  </p:cSld>
  <p:clrMapOvr>
    <a:masterClrMapping/>
  </p:clrMapOvr>
  <p:transition spd="med" advTm="37088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12" descr="\\Ntb\dokumenty -tom\vzory prezentací\web nový\2006\logo\nové - fox\logo\fajnlogo0115_wh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9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0" descr="RWE new one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2133600"/>
            <a:ext cx="11430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3" descr="AMDh_E_2cp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3048000"/>
            <a:ext cx="12954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14" descr="Canyon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9200" y="3886200"/>
            <a:ext cx="1584325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5" descr="ET Netera_logo_orange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19400" y="3124200"/>
            <a:ext cx="1447800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11" descr="Isa_logo_and_m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95400" y="4800600"/>
            <a:ext cx="147637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4" name="Text Box 19"/>
          <p:cNvSpPr txBox="1">
            <a:spLocks noChangeArrowheads="1"/>
          </p:cNvSpPr>
          <p:nvPr/>
        </p:nvSpPr>
        <p:spPr bwMode="auto">
          <a:xfrm>
            <a:off x="1295400" y="1447800"/>
            <a:ext cx="4191000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b="1" u="sng">
                <a:solidFill>
                  <a:srgbClr val="0066CC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Někteří z našich spokojených klientů:</a:t>
            </a:r>
          </a:p>
        </p:txBody>
      </p:sp>
      <p:sp>
        <p:nvSpPr>
          <p:cNvPr id="8205" name="Rectangle 33"/>
          <p:cNvSpPr>
            <a:spLocks noChangeArrowheads="1"/>
          </p:cNvSpPr>
          <p:nvPr/>
        </p:nvSpPr>
        <p:spPr bwMode="auto">
          <a:xfrm>
            <a:off x="6781800" y="1143000"/>
            <a:ext cx="228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b="1">
                <a:latin typeface="Verdana" pitchFamily="34" charset="0"/>
              </a:rPr>
              <a:t>Reference a kontakt</a:t>
            </a:r>
          </a:p>
        </p:txBody>
      </p:sp>
      <p:pic>
        <p:nvPicPr>
          <p:cNvPr id="8206" name="Picture 34" descr="logo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19400" y="2209800"/>
            <a:ext cx="1371600" cy="40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36" descr="logo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43400" y="2209800"/>
            <a:ext cx="14795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37" descr="logo_UBF_barevne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0060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5" name="Straight Connector 44"/>
          <p:cNvCxnSpPr/>
          <p:nvPr/>
        </p:nvCxnSpPr>
        <p:spPr>
          <a:xfrm>
            <a:off x="1295400" y="6475413"/>
            <a:ext cx="7620000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212" name="Picture 3" descr="C:\Documents and Settings\All Users\Dokumenty\prezentace - nové 07\web design\bkg_end_b_l.gif"/>
          <p:cNvPicPr preferRelativeResize="0">
            <a:picLocks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211638"/>
            <a:ext cx="11858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6" name="Picture 9" descr="\\Ntb\dokumenty -tom\vzory prezentací\web nový\2006\baner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93800" y="0"/>
            <a:ext cx="79502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7" name="Picture 32" descr="C:\Documents and Settings\Petr Mach\My Documents\F.A.J.N. Agency\Loga\Asbis CZ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419600" y="5410200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8" name="Picture 33" descr="C:\Documents and Settings\Petr Mach\My Documents\F.A.J.N. Agency\Loga\Prestigio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743200" y="5334000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0" name="Picture 35" descr="logo_samsu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19600" y="4800600"/>
            <a:ext cx="17081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1" name="Picture 2" descr="C:\Documents and Settings\All Users\Dokumenty\prezentace - nové 07\web design\orange2.gif"/>
          <p:cNvPicPr preferRelativeResize="0">
            <a:picLocks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1476375"/>
            <a:ext cx="117792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2" name="Text Box 10">
            <a:hlinkClick r:id="rId19" action="ppaction://hlinksldjump"/>
          </p:cNvPr>
          <p:cNvSpPr txBox="1">
            <a:spLocks noChangeArrowheads="1"/>
          </p:cNvSpPr>
          <p:nvPr/>
        </p:nvSpPr>
        <p:spPr bwMode="auto">
          <a:xfrm>
            <a:off x="15875" y="2162175"/>
            <a:ext cx="112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Kdo je FAJN</a:t>
            </a:r>
          </a:p>
        </p:txBody>
      </p:sp>
      <p:sp>
        <p:nvSpPr>
          <p:cNvPr id="8223" name="Text Box 10">
            <a:hlinkClick r:id="rId20" action="ppaction://hlinksldjump"/>
          </p:cNvPr>
          <p:cNvSpPr txBox="1">
            <a:spLocks noChangeArrowheads="1"/>
          </p:cNvSpPr>
          <p:nvPr/>
        </p:nvSpPr>
        <p:spPr bwMode="auto">
          <a:xfrm>
            <a:off x="0" y="26304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Naše nabídka aneb…</a:t>
            </a:r>
          </a:p>
        </p:txBody>
      </p:sp>
      <p:sp>
        <p:nvSpPr>
          <p:cNvPr id="8224" name="Text Box 10">
            <a:hlinkClick r:id="rId21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500438"/>
            <a:ext cx="1127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>
                <a:solidFill>
                  <a:schemeClr val="bg1"/>
                </a:solidFill>
                <a:latin typeface="Verdana" pitchFamily="34" charset="0"/>
              </a:rPr>
              <a:t>Balíčky k nakousnutí</a:t>
            </a:r>
          </a:p>
        </p:txBody>
      </p:sp>
      <p:sp>
        <p:nvSpPr>
          <p:cNvPr id="8225" name="Text Box 10">
            <a:hlinkClick r:id="rId22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524000"/>
            <a:ext cx="1143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100" b="1">
                <a:solidFill>
                  <a:schemeClr val="bg1"/>
                </a:solidFill>
                <a:latin typeface="Verdana" pitchFamily="34" charset="0"/>
              </a:rPr>
              <a:t>Hlavní MENU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6172200" y="1771739"/>
            <a:ext cx="2971800" cy="4324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sz="1200" b="1" u="sng" dirty="0">
                <a:solidFill>
                  <a:srgbClr val="0066CC"/>
                </a:solidFill>
                <a:latin typeface="Verdana" pitchFamily="34" charset="0"/>
              </a:rPr>
              <a:t>Kontakty</a:t>
            </a:r>
          </a:p>
          <a:p>
            <a:pPr>
              <a:defRPr/>
            </a:pPr>
            <a:endParaRPr lang="cs-CZ" sz="800" b="1" u="sng" dirty="0">
              <a:solidFill>
                <a:schemeClr val="accent1"/>
              </a:solidFill>
              <a:latin typeface="Verdana" pitchFamily="34" charset="0"/>
            </a:endParaRPr>
          </a:p>
          <a:p>
            <a:pPr>
              <a:defRPr/>
            </a:pPr>
            <a:r>
              <a:rPr lang="cs-CZ" sz="900" b="1" dirty="0">
                <a:latin typeface="Verdana" pitchFamily="34" charset="0"/>
              </a:rPr>
              <a:t>Tomáš Kučera – </a:t>
            </a:r>
            <a:r>
              <a:rPr lang="cs-CZ" sz="900" dirty="0">
                <a:latin typeface="Verdana" pitchFamily="34" charset="0"/>
              </a:rPr>
              <a:t>Fajn Jednatel</a:t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Tel.: +420 605 228 201</a:t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E-mail: </a:t>
            </a:r>
            <a:r>
              <a:rPr lang="cs-CZ" sz="900" dirty="0">
                <a:latin typeface="Verdana" pitchFamily="34" charset="0"/>
                <a:hlinkClick r:id="rId23"/>
              </a:rPr>
              <a:t>tom@fajnagency.cz</a:t>
            </a:r>
            <a:r>
              <a:rPr lang="cs-CZ" sz="900" dirty="0">
                <a:latin typeface="Verdana" pitchFamily="34" charset="0"/>
              </a:rPr>
              <a:t>    </a:t>
            </a:r>
          </a:p>
          <a:p>
            <a:pPr>
              <a:defRPr/>
            </a:pPr>
            <a:endParaRPr lang="cs-CZ" sz="800" b="1" dirty="0">
              <a:latin typeface="Verdana" pitchFamily="34" charset="0"/>
            </a:endParaRPr>
          </a:p>
          <a:p>
            <a:pPr>
              <a:defRPr/>
            </a:pPr>
            <a:r>
              <a:rPr lang="cs-CZ" sz="900" b="1" dirty="0" smtClean="0">
                <a:latin typeface="Verdana" pitchFamily="34" charset="0"/>
              </a:rPr>
              <a:t>Hana </a:t>
            </a:r>
            <a:r>
              <a:rPr lang="cs-CZ" sz="900" b="1" dirty="0">
                <a:latin typeface="Verdana" pitchFamily="34" charset="0"/>
              </a:rPr>
              <a:t>Kučerová – </a:t>
            </a:r>
            <a:r>
              <a:rPr lang="cs-CZ" sz="900" dirty="0">
                <a:latin typeface="Verdana" pitchFamily="34" charset="0"/>
              </a:rPr>
              <a:t>Project Manager</a:t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Tel.: +420 603 994 120</a:t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E-mail: </a:t>
            </a:r>
            <a:r>
              <a:rPr lang="cs-CZ" sz="900" dirty="0">
                <a:latin typeface="Verdana" pitchFamily="34" charset="0"/>
                <a:hlinkClick r:id="rId24"/>
              </a:rPr>
              <a:t>hana@fajnagency.cz</a:t>
            </a:r>
            <a:r>
              <a:rPr lang="cs-CZ" sz="900" dirty="0">
                <a:latin typeface="Verdana" pitchFamily="34" charset="0"/>
              </a:rPr>
              <a:t>  </a:t>
            </a:r>
          </a:p>
          <a:p>
            <a:pPr>
              <a:defRPr/>
            </a:pPr>
            <a:endParaRPr lang="cs-CZ" sz="800" b="1" dirty="0">
              <a:latin typeface="Verdana" pitchFamily="34" charset="0"/>
            </a:endParaRPr>
          </a:p>
          <a:p>
            <a:pPr>
              <a:defRPr/>
            </a:pPr>
            <a:r>
              <a:rPr lang="cs-CZ" sz="900" b="1" dirty="0">
                <a:latin typeface="Verdana" pitchFamily="34" charset="0"/>
              </a:rPr>
              <a:t>Klára Jirousková </a:t>
            </a:r>
            <a:r>
              <a:rPr lang="cs-CZ" sz="900" dirty="0">
                <a:latin typeface="Verdana" pitchFamily="34" charset="0"/>
              </a:rPr>
              <a:t>– </a:t>
            </a:r>
            <a:r>
              <a:rPr lang="cs-CZ" sz="900" dirty="0" err="1">
                <a:latin typeface="Verdana" pitchFamily="34" charset="0"/>
              </a:rPr>
              <a:t>Sales</a:t>
            </a:r>
            <a:r>
              <a:rPr lang="cs-CZ" sz="900" dirty="0">
                <a:latin typeface="Verdana" pitchFamily="34" charset="0"/>
              </a:rPr>
              <a:t> </a:t>
            </a:r>
            <a:r>
              <a:rPr lang="cs-CZ" sz="900" dirty="0" err="1">
                <a:latin typeface="Verdana" pitchFamily="34" charset="0"/>
              </a:rPr>
              <a:t>Manager</a:t>
            </a:r>
            <a:endParaRPr lang="cs-CZ" sz="900" dirty="0">
              <a:latin typeface="Verdana" pitchFamily="34" charset="0"/>
            </a:endParaRPr>
          </a:p>
          <a:p>
            <a:pPr>
              <a:defRPr/>
            </a:pPr>
            <a:r>
              <a:rPr lang="cs-CZ" sz="900" dirty="0">
                <a:latin typeface="Verdana" pitchFamily="34" charset="0"/>
              </a:rPr>
              <a:t>Tel.: +420 732 683 351</a:t>
            </a:r>
          </a:p>
          <a:p>
            <a:pPr>
              <a:defRPr/>
            </a:pPr>
            <a:r>
              <a:rPr lang="cs-CZ" sz="900" dirty="0">
                <a:latin typeface="Verdana" pitchFamily="34" charset="0"/>
              </a:rPr>
              <a:t>E-mail: </a:t>
            </a:r>
            <a:r>
              <a:rPr lang="cs-CZ" sz="900" dirty="0" err="1">
                <a:latin typeface="Verdana" pitchFamily="34" charset="0"/>
                <a:hlinkClick r:id="rId25"/>
              </a:rPr>
              <a:t>klara</a:t>
            </a:r>
            <a:r>
              <a:rPr lang="cs-CZ" sz="900" dirty="0">
                <a:latin typeface="Verdana" pitchFamily="34" charset="0"/>
                <a:hlinkClick r:id="rId25"/>
              </a:rPr>
              <a:t>@</a:t>
            </a:r>
            <a:r>
              <a:rPr lang="cs-CZ" sz="900" dirty="0" err="1">
                <a:latin typeface="Verdana" pitchFamily="34" charset="0"/>
                <a:hlinkClick r:id="rId25"/>
              </a:rPr>
              <a:t>fajnagency.cz</a:t>
            </a:r>
            <a:r>
              <a:rPr lang="cs-CZ" sz="800" dirty="0">
                <a:latin typeface="Verdana" pitchFamily="34" charset="0"/>
              </a:rPr>
              <a:t> </a:t>
            </a:r>
          </a:p>
          <a:p>
            <a:pPr>
              <a:defRPr/>
            </a:pPr>
            <a:endParaRPr lang="cs-CZ" sz="800" b="1" dirty="0">
              <a:latin typeface="Verdana" pitchFamily="34" charset="0"/>
            </a:endParaRPr>
          </a:p>
          <a:p>
            <a:pPr>
              <a:defRPr/>
            </a:pPr>
            <a:endParaRPr lang="cs-CZ" sz="900" dirty="0">
              <a:latin typeface="Verdana" pitchFamily="34" charset="0"/>
            </a:endParaRPr>
          </a:p>
          <a:p>
            <a:pPr>
              <a:defRPr/>
            </a:pPr>
            <a:endParaRPr lang="cs-CZ" sz="800" b="1" dirty="0" smtClean="0">
              <a:latin typeface="Verdana" pitchFamily="34" charset="0"/>
            </a:endParaRPr>
          </a:p>
          <a:p>
            <a:pPr>
              <a:defRPr/>
            </a:pPr>
            <a:endParaRPr lang="cs-CZ" sz="800" b="1" dirty="0">
              <a:latin typeface="Verdana" pitchFamily="34" charset="0"/>
            </a:endParaRPr>
          </a:p>
          <a:p>
            <a:pPr>
              <a:defRPr/>
            </a:pPr>
            <a:r>
              <a:rPr lang="cs-CZ" sz="900" b="1" dirty="0">
                <a:latin typeface="Verdana" pitchFamily="34" charset="0"/>
              </a:rPr>
              <a:t>Sídlo společnosti </a:t>
            </a:r>
          </a:p>
          <a:p>
            <a:pPr>
              <a:defRPr/>
            </a:pPr>
            <a:r>
              <a:rPr lang="cs-CZ" sz="900" b="1" dirty="0">
                <a:latin typeface="Verdana" pitchFamily="34" charset="0"/>
              </a:rPr>
              <a:t>F.A.J.N. Agency, s.r.o.</a:t>
            </a:r>
            <a:r>
              <a:rPr lang="cs-CZ" sz="900" dirty="0">
                <a:latin typeface="Verdana" pitchFamily="34" charset="0"/>
              </a:rPr>
              <a:t/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Českobrodská 150, 190 11Praha 9 - Běchovice </a:t>
            </a:r>
          </a:p>
          <a:p>
            <a:pPr>
              <a:defRPr/>
            </a:pPr>
            <a:r>
              <a:rPr lang="cs-CZ" sz="900" dirty="0">
                <a:latin typeface="Verdana" pitchFamily="34" charset="0"/>
              </a:rPr>
              <a:t>IČ: 272 00 311 DIČ: CZ 272 00 311 </a:t>
            </a:r>
          </a:p>
          <a:p>
            <a:pPr>
              <a:defRPr/>
            </a:pPr>
            <a:endParaRPr lang="cs-CZ" sz="800" b="1" dirty="0">
              <a:latin typeface="Verdana" pitchFamily="34" charset="0"/>
            </a:endParaRPr>
          </a:p>
          <a:p>
            <a:pPr>
              <a:defRPr/>
            </a:pPr>
            <a:r>
              <a:rPr lang="cs-CZ" sz="900" b="1" dirty="0">
                <a:latin typeface="Verdana" pitchFamily="34" charset="0"/>
              </a:rPr>
              <a:t>Poštovní adresa  - kancelář</a:t>
            </a:r>
          </a:p>
          <a:p>
            <a:pPr>
              <a:defRPr/>
            </a:pPr>
            <a:r>
              <a:rPr lang="cs-CZ" sz="900" b="1" dirty="0">
                <a:latin typeface="Verdana" pitchFamily="34" charset="0"/>
              </a:rPr>
              <a:t>F.A.J.N. Agency, s.r.o.</a:t>
            </a:r>
            <a:r>
              <a:rPr lang="cs-CZ" sz="900" dirty="0">
                <a:latin typeface="Verdana" pitchFamily="34" charset="0"/>
              </a:rPr>
              <a:t/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Zvolenská 3130/2</a:t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Praha 4 - Záběhlice, 141 00, Czech Republic </a:t>
            </a:r>
          </a:p>
          <a:p>
            <a:pPr>
              <a:defRPr/>
            </a:pPr>
            <a:r>
              <a:rPr lang="cs-CZ" sz="900" dirty="0">
                <a:latin typeface="Verdana" pitchFamily="34" charset="0"/>
              </a:rPr>
              <a:t>Tel. a Fax: + 420 222 363 733</a:t>
            </a:r>
          </a:p>
          <a:p>
            <a:pPr>
              <a:defRPr/>
            </a:pPr>
            <a:r>
              <a:rPr lang="cs-CZ" sz="900" dirty="0">
                <a:latin typeface="Verdana" pitchFamily="34" charset="0"/>
              </a:rPr>
              <a:t>Bankovní spojení: ČSOB, Biskupcova 7, </a:t>
            </a:r>
          </a:p>
          <a:p>
            <a:pPr>
              <a:defRPr/>
            </a:pPr>
            <a:r>
              <a:rPr lang="cs-CZ" sz="900" dirty="0">
                <a:latin typeface="Verdana" pitchFamily="34" charset="0"/>
              </a:rPr>
              <a:t>130 00 Praha 3, 193985327/0300</a:t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Web: </a:t>
            </a:r>
            <a:r>
              <a:rPr lang="cs-CZ" sz="900" dirty="0">
                <a:latin typeface="Verdana" pitchFamily="34" charset="0"/>
                <a:hlinkClick r:id="rId3"/>
              </a:rPr>
              <a:t>www.fajnagency.cz</a:t>
            </a:r>
            <a:r>
              <a:rPr lang="cs-CZ" sz="900" dirty="0">
                <a:latin typeface="Verdana" pitchFamily="34" charset="0"/>
              </a:rPr>
              <a:t/>
            </a:r>
            <a:br>
              <a:rPr lang="cs-CZ" sz="900" dirty="0">
                <a:latin typeface="Verdana" pitchFamily="34" charset="0"/>
              </a:rPr>
            </a:br>
            <a:r>
              <a:rPr lang="cs-CZ" sz="900" dirty="0">
                <a:latin typeface="Verdana" pitchFamily="34" charset="0"/>
              </a:rPr>
              <a:t>E-mail: </a:t>
            </a:r>
            <a:r>
              <a:rPr lang="cs-CZ" sz="900" dirty="0">
                <a:latin typeface="Verdana" pitchFamily="34" charset="0"/>
                <a:hlinkClick r:id="rId26"/>
              </a:rPr>
              <a:t>info@fajnagency.cz</a:t>
            </a:r>
            <a:r>
              <a:rPr lang="cs-CZ" sz="900" dirty="0">
                <a:latin typeface="Verdana" pitchFamily="34" charset="0"/>
              </a:rPr>
              <a:t> </a:t>
            </a:r>
            <a:endParaRPr lang="cs-CZ" sz="900" b="1" dirty="0">
              <a:solidFill>
                <a:schemeClr val="bg1">
                  <a:lumMod val="50000"/>
                </a:schemeClr>
              </a:solidFill>
              <a:latin typeface="Verdana" pitchFamily="34" charset="0"/>
            </a:endParaRPr>
          </a:p>
        </p:txBody>
      </p:sp>
      <p:pic>
        <p:nvPicPr>
          <p:cNvPr id="36" name="Picture 35" descr="logo nova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4495800" y="3733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LG logo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2914650" y="4724400"/>
            <a:ext cx="12001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9" descr="deloitte firm logo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2895600" y="3708400"/>
            <a:ext cx="135255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5" descr="Logo E.ON.jp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 bwMode="auto">
          <a:xfrm>
            <a:off x="1537942" y="5715000"/>
            <a:ext cx="886516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Rectangle 34"/>
          <p:cNvSpPr/>
          <p:nvPr/>
        </p:nvSpPr>
        <p:spPr>
          <a:xfrm>
            <a:off x="6096000" y="6505575"/>
            <a:ext cx="3025775" cy="2460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00" b="1" spc="600" dirty="0">
                <a:solidFill>
                  <a:schemeClr val="accent1"/>
                </a:solidFill>
                <a:latin typeface="Verdana" pitchFamily="34" charset="0"/>
                <a:hlinkClick r:id="rId3"/>
              </a:rPr>
              <a:t>www.fajnagency.cz</a:t>
            </a:r>
            <a:r>
              <a:rPr lang="cs-CZ" sz="1000" b="1" spc="600" dirty="0">
                <a:solidFill>
                  <a:schemeClr val="accent1"/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42" name="Text Box 6"/>
          <p:cNvSpPr txBox="1">
            <a:spLocks noChangeArrowheads="1"/>
          </p:cNvSpPr>
          <p:nvPr/>
        </p:nvSpPr>
        <p:spPr bwMode="auto">
          <a:xfrm>
            <a:off x="1295400" y="6535738"/>
            <a:ext cx="2286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cs-CZ" sz="1000" b="1" dirty="0">
                <a:latin typeface="Verdana" pitchFamily="34" charset="0"/>
                <a:ea typeface="Calibri" pitchFamily="34" charset="0"/>
                <a:cs typeface="Times New Roman" pitchFamily="18" charset="0"/>
              </a:rPr>
              <a:t>Vytvořil: </a:t>
            </a:r>
            <a:r>
              <a:rPr lang="cs-CZ" sz="1000" b="1" dirty="0">
                <a:solidFill>
                  <a:srgbClr val="C00000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FAJN </a:t>
            </a:r>
            <a:r>
              <a:rPr lang="cs-CZ" sz="1000" b="1" dirty="0">
                <a:solidFill>
                  <a:srgbClr val="FF6600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Team</a:t>
            </a:r>
          </a:p>
        </p:txBody>
      </p:sp>
      <p:sp>
        <p:nvSpPr>
          <p:cNvPr id="33" name="Text Box 10">
            <a:hlinkClick r:id="rId31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67400"/>
            <a:ext cx="1127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EAEAEA"/>
                </a:solidFill>
                <a:latin typeface="Verdana" pitchFamily="34" charset="0"/>
              </a:rPr>
              <a:t>Reference a kontakty</a:t>
            </a:r>
          </a:p>
        </p:txBody>
      </p:sp>
      <p:sp>
        <p:nvSpPr>
          <p:cNvPr id="44" name="Text Box 10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19600"/>
            <a:ext cx="1127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 smtClean="0">
                <a:solidFill>
                  <a:schemeClr val="bg1"/>
                </a:solidFill>
                <a:latin typeface="Verdana" pitchFamily="34" charset="0"/>
              </a:rPr>
              <a:t>Cestovní agentura</a:t>
            </a:r>
            <a:endParaRPr lang="cs-CZ" sz="12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5" name="Rectangle 12"/>
          <p:cNvSpPr>
            <a:spLocks noChangeArrowheads="1"/>
          </p:cNvSpPr>
          <p:nvPr/>
        </p:nvSpPr>
        <p:spPr bwMode="auto">
          <a:xfrm>
            <a:off x="7769225" y="1171575"/>
            <a:ext cx="8643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Kontakt</a:t>
            </a:r>
            <a:endParaRPr lang="cs-CZ" sz="1200" dirty="0">
              <a:solidFill>
                <a:schemeClr val="tx1">
                  <a:lumMod val="95000"/>
                  <a:lumOff val="5000"/>
                </a:schemeClr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9" name="Text Box 10">
            <a:hlinkClick r:id="rId3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068888"/>
            <a:ext cx="1127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chemeClr val="bg1"/>
                </a:solidFill>
                <a:latin typeface="Verdana" pitchFamily="34" charset="0"/>
              </a:rPr>
              <a:t>Fajn jednatel promluvil</a:t>
            </a:r>
          </a:p>
        </p:txBody>
      </p:sp>
    </p:spTree>
  </p:cSld>
  <p:clrMapOvr>
    <a:masterClrMapping/>
  </p:clrMapOvr>
  <p:transition spd="med" advTm="3708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1897</TotalTime>
  <Words>643</Words>
  <Application>Microsoft Office PowerPoint</Application>
  <PresentationFormat>Předvádění na obrazovce (4:3)</PresentationFormat>
  <Paragraphs>214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Office Theme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>F.A.J.N. agency, s.r.o.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F.A.J.N. Agency, s.r.o.</dc:creator>
  <cp:lastModifiedBy>Tomáš Kučera</cp:lastModifiedBy>
  <cp:revision>224</cp:revision>
  <dcterms:created xsi:type="dcterms:W3CDTF">2007-08-01T12:23:34Z</dcterms:created>
  <dcterms:modified xsi:type="dcterms:W3CDTF">2012-05-22T13:25:15Z</dcterms:modified>
</cp:coreProperties>
</file>